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48" r:id="rId1"/>
  </p:sldMasterIdLst>
  <p:notesMasterIdLst>
    <p:notesMasterId r:id="rId92"/>
  </p:notesMasterIdLst>
  <p:handoutMasterIdLst>
    <p:handoutMasterId r:id="rId93"/>
  </p:handoutMasterIdLst>
  <p:sldIdLst>
    <p:sldId id="317" r:id="rId2"/>
    <p:sldId id="876" r:id="rId3"/>
    <p:sldId id="878" r:id="rId4"/>
    <p:sldId id="756" r:id="rId5"/>
    <p:sldId id="888" r:id="rId6"/>
    <p:sldId id="842" r:id="rId7"/>
    <p:sldId id="763" r:id="rId8"/>
    <p:sldId id="769" r:id="rId9"/>
    <p:sldId id="877" r:id="rId10"/>
    <p:sldId id="761" r:id="rId11"/>
    <p:sldId id="880" r:id="rId12"/>
    <p:sldId id="882" r:id="rId13"/>
    <p:sldId id="884" r:id="rId14"/>
    <p:sldId id="885" r:id="rId15"/>
    <p:sldId id="886" r:id="rId16"/>
    <p:sldId id="887" r:id="rId17"/>
    <p:sldId id="759" r:id="rId18"/>
    <p:sldId id="914" r:id="rId19"/>
    <p:sldId id="891" r:id="rId20"/>
    <p:sldId id="762" r:id="rId21"/>
    <p:sldId id="897" r:id="rId22"/>
    <p:sldId id="901" r:id="rId23"/>
    <p:sldId id="898" r:id="rId24"/>
    <p:sldId id="895" r:id="rId25"/>
    <p:sldId id="894" r:id="rId26"/>
    <p:sldId id="902" r:id="rId27"/>
    <p:sldId id="771" r:id="rId28"/>
    <p:sldId id="960" r:id="rId29"/>
    <p:sldId id="961" r:id="rId30"/>
    <p:sldId id="962" r:id="rId31"/>
    <p:sldId id="983" r:id="rId32"/>
    <p:sldId id="984" r:id="rId33"/>
    <p:sldId id="785" r:id="rId34"/>
    <p:sldId id="912" r:id="rId35"/>
    <p:sldId id="791" r:id="rId36"/>
    <p:sldId id="936" r:id="rId37"/>
    <p:sldId id="787" r:id="rId38"/>
    <p:sldId id="788" r:id="rId39"/>
    <p:sldId id="795" r:id="rId40"/>
    <p:sldId id="796" r:id="rId41"/>
    <p:sldId id="800" r:id="rId42"/>
    <p:sldId id="970" r:id="rId43"/>
    <p:sldId id="801" r:id="rId44"/>
    <p:sldId id="802" r:id="rId45"/>
    <p:sldId id="798" r:id="rId46"/>
    <p:sldId id="938" r:id="rId47"/>
    <p:sldId id="939" r:id="rId48"/>
    <p:sldId id="940" r:id="rId49"/>
    <p:sldId id="941" r:id="rId50"/>
    <p:sldId id="686" r:id="rId51"/>
    <p:sldId id="954" r:id="rId52"/>
    <p:sldId id="916" r:id="rId53"/>
    <p:sldId id="918" r:id="rId54"/>
    <p:sldId id="979" r:id="rId55"/>
    <p:sldId id="971" r:id="rId56"/>
    <p:sldId id="978" r:id="rId57"/>
    <p:sldId id="974" r:id="rId58"/>
    <p:sldId id="920" r:id="rId59"/>
    <p:sldId id="922" r:id="rId60"/>
    <p:sldId id="921" r:id="rId61"/>
    <p:sldId id="923" r:id="rId62"/>
    <p:sldId id="930" r:id="rId63"/>
    <p:sldId id="955" r:id="rId64"/>
    <p:sldId id="925" r:id="rId65"/>
    <p:sldId id="932" r:id="rId66"/>
    <p:sldId id="933" r:id="rId67"/>
    <p:sldId id="956" r:id="rId68"/>
    <p:sldId id="924" r:id="rId69"/>
    <p:sldId id="953" r:id="rId70"/>
    <p:sldId id="985" r:id="rId71"/>
    <p:sldId id="986" r:id="rId72"/>
    <p:sldId id="987" r:id="rId73"/>
    <p:sldId id="988" r:id="rId74"/>
    <p:sldId id="989" r:id="rId75"/>
    <p:sldId id="990" r:id="rId76"/>
    <p:sldId id="991" r:id="rId77"/>
    <p:sldId id="992" r:id="rId78"/>
    <p:sldId id="993" r:id="rId79"/>
    <p:sldId id="994" r:id="rId80"/>
    <p:sldId id="995" r:id="rId81"/>
    <p:sldId id="996" r:id="rId82"/>
    <p:sldId id="997" r:id="rId83"/>
    <p:sldId id="998" r:id="rId84"/>
    <p:sldId id="999" r:id="rId85"/>
    <p:sldId id="1000" r:id="rId86"/>
    <p:sldId id="1001" r:id="rId87"/>
    <p:sldId id="1002" r:id="rId88"/>
    <p:sldId id="1003" r:id="rId89"/>
    <p:sldId id="1004" r:id="rId90"/>
    <p:sldId id="413" r:id="rId91"/>
  </p:sldIdLst>
  <p:sldSz cx="10693400" cy="7562850"/>
  <p:notesSz cx="9947275"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A1"/>
    <a:srgbClr val="006384"/>
    <a:srgbClr val="8E9CB4"/>
    <a:srgbClr val="7C9CB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8961" autoAdjust="0"/>
    <p:restoredTop sz="93953" autoAdjust="0"/>
  </p:normalViewPr>
  <p:slideViewPr>
    <p:cSldViewPr>
      <p:cViewPr varScale="1">
        <p:scale>
          <a:sx n="96" d="100"/>
          <a:sy n="96" d="100"/>
        </p:scale>
        <p:origin x="288" y="84"/>
      </p:cViewPr>
      <p:guideLst>
        <p:guide orient="horz" pos="2880"/>
        <p:guide pos="2160"/>
      </p:guideLst>
    </p:cSldViewPr>
  </p:slideViewPr>
  <p:notesTextViewPr>
    <p:cViewPr>
      <p:scale>
        <a:sx n="100" d="100"/>
        <a:sy n="100" d="100"/>
      </p:scale>
      <p:origin x="0" y="0"/>
    </p:cViewPr>
  </p:notesTextViewPr>
  <p:notesViewPr>
    <p:cSldViewPr>
      <p:cViewPr varScale="1">
        <p:scale>
          <a:sx n="105" d="100"/>
          <a:sy n="105" d="100"/>
        </p:scale>
        <p:origin x="1242" y="12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F6DD9D-73BC-45EB-B598-A04C1AA6508C}" type="doc">
      <dgm:prSet loTypeId="urn:microsoft.com/office/officeart/2005/8/layout/process1" loCatId="process" qsTypeId="urn:microsoft.com/office/officeart/2005/8/quickstyle/simple3" qsCatId="simple" csTypeId="urn:microsoft.com/office/officeart/2005/8/colors/accent1_2" csCatId="accent1" phldr="1"/>
      <dgm:spPr/>
    </dgm:pt>
    <dgm:pt modelId="{1B1B02C1-10C8-4639-B8EE-A410C1FA4D68}">
      <dgm:prSet phldrT="[Текст]" custT="1"/>
      <dgm:spPr/>
      <dgm:t>
        <a:bodyPr/>
        <a:lstStyle/>
        <a:p>
          <a:endParaRPr lang="ru-RU" sz="2800" b="1" dirty="0" smtClean="0"/>
        </a:p>
        <a:p>
          <a:r>
            <a:rPr lang="ru-RU" sz="2800" b="1" dirty="0" smtClean="0"/>
            <a:t>При формировании плана-графика обоснованию подлежат (ч.3 ст.18):</a:t>
          </a:r>
        </a:p>
        <a:p>
          <a:endParaRPr lang="ru-RU" sz="2800" b="1" dirty="0"/>
        </a:p>
      </dgm:t>
    </dgm:pt>
    <dgm:pt modelId="{8B9702E7-DBB0-40CD-BAD1-6A0A67914C9F}" type="parTrans" cxnId="{DBDE483C-D242-4ED2-9BBB-270D52C91AE3}">
      <dgm:prSet/>
      <dgm:spPr/>
      <dgm:t>
        <a:bodyPr/>
        <a:lstStyle/>
        <a:p>
          <a:endParaRPr lang="ru-RU"/>
        </a:p>
      </dgm:t>
    </dgm:pt>
    <dgm:pt modelId="{9A8626C9-4B88-4400-8C18-314264D5C7E0}" type="sibTrans" cxnId="{DBDE483C-D242-4ED2-9BBB-270D52C91AE3}">
      <dgm:prSet/>
      <dgm:spPr>
        <a:ln>
          <a:solidFill>
            <a:schemeClr val="tx2"/>
          </a:solidFill>
        </a:ln>
      </dgm:spPr>
      <dgm:t>
        <a:bodyPr/>
        <a:lstStyle/>
        <a:p>
          <a:endParaRPr lang="ru-RU"/>
        </a:p>
      </dgm:t>
    </dgm:pt>
    <dgm:pt modelId="{301136D2-1ACF-4E3C-9077-2A2054528AD2}" type="pres">
      <dgm:prSet presAssocID="{05F6DD9D-73BC-45EB-B598-A04C1AA6508C}" presName="Name0" presStyleCnt="0">
        <dgm:presLayoutVars>
          <dgm:dir/>
          <dgm:resizeHandles val="exact"/>
        </dgm:presLayoutVars>
      </dgm:prSet>
      <dgm:spPr/>
    </dgm:pt>
    <dgm:pt modelId="{2B87AFD1-55DA-4EFA-ABD5-C35076FC0FDE}" type="pres">
      <dgm:prSet presAssocID="{1B1B02C1-10C8-4639-B8EE-A410C1FA4D68}" presName="node" presStyleLbl="node1" presStyleIdx="0" presStyleCnt="1" custLinFactNeighborX="8636" custLinFactNeighborY="442">
        <dgm:presLayoutVars>
          <dgm:bulletEnabled val="1"/>
        </dgm:presLayoutVars>
      </dgm:prSet>
      <dgm:spPr/>
      <dgm:t>
        <a:bodyPr/>
        <a:lstStyle/>
        <a:p>
          <a:endParaRPr lang="ru-RU"/>
        </a:p>
      </dgm:t>
    </dgm:pt>
  </dgm:ptLst>
  <dgm:cxnLst>
    <dgm:cxn modelId="{CBADE14E-F719-4125-8C11-17E2C2E69D1D}" type="presOf" srcId="{1B1B02C1-10C8-4639-B8EE-A410C1FA4D68}" destId="{2B87AFD1-55DA-4EFA-ABD5-C35076FC0FDE}" srcOrd="0" destOrd="0" presId="urn:microsoft.com/office/officeart/2005/8/layout/process1"/>
    <dgm:cxn modelId="{DBDE483C-D242-4ED2-9BBB-270D52C91AE3}" srcId="{05F6DD9D-73BC-45EB-B598-A04C1AA6508C}" destId="{1B1B02C1-10C8-4639-B8EE-A410C1FA4D68}" srcOrd="0" destOrd="0" parTransId="{8B9702E7-DBB0-40CD-BAD1-6A0A67914C9F}" sibTransId="{9A8626C9-4B88-4400-8C18-314264D5C7E0}"/>
    <dgm:cxn modelId="{FE53321C-4E7A-46A5-9BB2-A8640A68244B}" type="presOf" srcId="{05F6DD9D-73BC-45EB-B598-A04C1AA6508C}" destId="{301136D2-1ACF-4E3C-9077-2A2054528AD2}" srcOrd="0" destOrd="0" presId="urn:microsoft.com/office/officeart/2005/8/layout/process1"/>
    <dgm:cxn modelId="{41EC7704-48EE-450E-9B3A-97DC9979D222}" type="presParOf" srcId="{301136D2-1ACF-4E3C-9077-2A2054528AD2}" destId="{2B87AFD1-55DA-4EFA-ABD5-C35076FC0FDE}"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7AFD1-55DA-4EFA-ABD5-C35076FC0FDE}">
      <dsp:nvSpPr>
        <dsp:cNvPr id="0" name=""/>
        <dsp:cNvSpPr/>
      </dsp:nvSpPr>
      <dsp:spPr>
        <a:xfrm>
          <a:off x="19130" y="0"/>
          <a:ext cx="9780565" cy="91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ru-RU" sz="2800" b="1" kern="1200" dirty="0" smtClean="0"/>
        </a:p>
        <a:p>
          <a:pPr lvl="0" algn="ctr" defTabSz="1244600">
            <a:lnSpc>
              <a:spcPct val="90000"/>
            </a:lnSpc>
            <a:spcBef>
              <a:spcPct val="0"/>
            </a:spcBef>
            <a:spcAft>
              <a:spcPct val="35000"/>
            </a:spcAft>
          </a:pPr>
          <a:r>
            <a:rPr lang="ru-RU" sz="2800" b="1" kern="1200" dirty="0" smtClean="0"/>
            <a:t>При формировании плана-графика обоснованию подлежат (ч.3 ст.18):</a:t>
          </a:r>
        </a:p>
        <a:p>
          <a:pPr lvl="0" algn="ctr" defTabSz="1244600">
            <a:lnSpc>
              <a:spcPct val="90000"/>
            </a:lnSpc>
            <a:spcBef>
              <a:spcPct val="0"/>
            </a:spcBef>
            <a:spcAft>
              <a:spcPct val="35000"/>
            </a:spcAft>
          </a:pPr>
          <a:endParaRPr lang="ru-RU" sz="2800" b="1" kern="1200" dirty="0"/>
        </a:p>
      </dsp:txBody>
      <dsp:txXfrm>
        <a:off x="45912" y="26782"/>
        <a:ext cx="9727001" cy="8608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10585" cy="344052"/>
          </a:xfrm>
          <a:prstGeom prst="rect">
            <a:avLst/>
          </a:prstGeom>
        </p:spPr>
        <p:txBody>
          <a:bodyPr vert="horz" lIns="84171" tIns="42085" rIns="84171" bIns="42085" rtlCol="0"/>
          <a:lstStyle>
            <a:lvl1pPr algn="l">
              <a:defRPr sz="1100"/>
            </a:lvl1pPr>
          </a:lstStyle>
          <a:p>
            <a:endParaRPr lang="ru-RU"/>
          </a:p>
        </p:txBody>
      </p:sp>
      <p:sp>
        <p:nvSpPr>
          <p:cNvPr id="3" name="Дата 2"/>
          <p:cNvSpPr>
            <a:spLocks noGrp="1"/>
          </p:cNvSpPr>
          <p:nvPr>
            <p:ph type="dt" sz="quarter" idx="1"/>
          </p:nvPr>
        </p:nvSpPr>
        <p:spPr>
          <a:xfrm>
            <a:off x="5635214" y="0"/>
            <a:ext cx="4309108" cy="344052"/>
          </a:xfrm>
          <a:prstGeom prst="rect">
            <a:avLst/>
          </a:prstGeom>
        </p:spPr>
        <p:txBody>
          <a:bodyPr vert="horz" lIns="84171" tIns="42085" rIns="84171" bIns="42085" rtlCol="0"/>
          <a:lstStyle>
            <a:lvl1pPr algn="r">
              <a:defRPr sz="1100"/>
            </a:lvl1pPr>
          </a:lstStyle>
          <a:p>
            <a:fld id="{EAF10638-41EB-417A-8D9B-E4010FB7060E}" type="datetimeFigureOut">
              <a:rPr lang="ru-RU" smtClean="0"/>
              <a:t>20.05.2019</a:t>
            </a:fld>
            <a:endParaRPr lang="ru-RU"/>
          </a:p>
        </p:txBody>
      </p:sp>
      <p:sp>
        <p:nvSpPr>
          <p:cNvPr id="4" name="Нижний колонтитул 3"/>
          <p:cNvSpPr>
            <a:spLocks noGrp="1"/>
          </p:cNvSpPr>
          <p:nvPr>
            <p:ph type="ftr" sz="quarter" idx="2"/>
          </p:nvPr>
        </p:nvSpPr>
        <p:spPr>
          <a:xfrm>
            <a:off x="0" y="6513949"/>
            <a:ext cx="4310585" cy="344051"/>
          </a:xfrm>
          <a:prstGeom prst="rect">
            <a:avLst/>
          </a:prstGeom>
        </p:spPr>
        <p:txBody>
          <a:bodyPr vert="horz" lIns="84171" tIns="42085" rIns="84171" bIns="42085" rtlCol="0" anchor="b"/>
          <a:lstStyle>
            <a:lvl1pPr algn="l">
              <a:defRPr sz="1100"/>
            </a:lvl1pPr>
          </a:lstStyle>
          <a:p>
            <a:endParaRPr lang="ru-RU"/>
          </a:p>
        </p:txBody>
      </p:sp>
      <p:sp>
        <p:nvSpPr>
          <p:cNvPr id="5" name="Номер слайда 4"/>
          <p:cNvSpPr>
            <a:spLocks noGrp="1"/>
          </p:cNvSpPr>
          <p:nvPr>
            <p:ph type="sldNum" sz="quarter" idx="3"/>
          </p:nvPr>
        </p:nvSpPr>
        <p:spPr>
          <a:xfrm>
            <a:off x="5635214" y="6513949"/>
            <a:ext cx="4309108" cy="344051"/>
          </a:xfrm>
          <a:prstGeom prst="rect">
            <a:avLst/>
          </a:prstGeom>
        </p:spPr>
        <p:txBody>
          <a:bodyPr vert="horz" lIns="84171" tIns="42085" rIns="84171" bIns="42085" rtlCol="0" anchor="b"/>
          <a:lstStyle>
            <a:lvl1pPr algn="r">
              <a:defRPr sz="1100"/>
            </a:lvl1pPr>
          </a:lstStyle>
          <a:p>
            <a:fld id="{0FCDE13F-B6AE-41CD-BF1E-82F448EF67A7}" type="slidenum">
              <a:rPr lang="ru-RU" smtClean="0"/>
              <a:t>‹#›</a:t>
            </a:fld>
            <a:endParaRPr lang="ru-RU"/>
          </a:p>
        </p:txBody>
      </p:sp>
    </p:spTree>
    <p:extLst>
      <p:ext uri="{BB962C8B-B14F-4D97-AF65-F5344CB8AC3E}">
        <p14:creationId xmlns:p14="http://schemas.microsoft.com/office/powerpoint/2010/main" val="1117055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10585" cy="342612"/>
          </a:xfrm>
          <a:prstGeom prst="rect">
            <a:avLst/>
          </a:prstGeom>
        </p:spPr>
        <p:txBody>
          <a:bodyPr vert="horz" lIns="84171" tIns="42085" rIns="84171" bIns="42085" rtlCol="0"/>
          <a:lstStyle>
            <a:lvl1pPr algn="l">
              <a:defRPr sz="1100"/>
            </a:lvl1pPr>
          </a:lstStyle>
          <a:p>
            <a:endParaRPr lang="ru-RU"/>
          </a:p>
        </p:txBody>
      </p:sp>
      <p:sp>
        <p:nvSpPr>
          <p:cNvPr id="3" name="Дата 2"/>
          <p:cNvSpPr>
            <a:spLocks noGrp="1"/>
          </p:cNvSpPr>
          <p:nvPr>
            <p:ph type="dt" idx="1"/>
          </p:nvPr>
        </p:nvSpPr>
        <p:spPr>
          <a:xfrm>
            <a:off x="5635214" y="0"/>
            <a:ext cx="4309108" cy="342612"/>
          </a:xfrm>
          <a:prstGeom prst="rect">
            <a:avLst/>
          </a:prstGeom>
        </p:spPr>
        <p:txBody>
          <a:bodyPr vert="horz" lIns="84171" tIns="42085" rIns="84171" bIns="42085" rtlCol="0"/>
          <a:lstStyle>
            <a:lvl1pPr algn="r">
              <a:defRPr sz="1100"/>
            </a:lvl1pPr>
          </a:lstStyle>
          <a:p>
            <a:fld id="{3C42AE83-A827-4464-A50E-94FB7711D54F}" type="datetimeFigureOut">
              <a:rPr lang="ru-RU" smtClean="0"/>
              <a:t>20.05.2019</a:t>
            </a:fld>
            <a:endParaRPr lang="ru-RU"/>
          </a:p>
        </p:txBody>
      </p:sp>
      <p:sp>
        <p:nvSpPr>
          <p:cNvPr id="4" name="Образ слайда 3"/>
          <p:cNvSpPr>
            <a:spLocks noGrp="1" noRot="1" noChangeAspect="1"/>
          </p:cNvSpPr>
          <p:nvPr>
            <p:ph type="sldImg" idx="2"/>
          </p:nvPr>
        </p:nvSpPr>
        <p:spPr>
          <a:xfrm>
            <a:off x="3155950" y="514350"/>
            <a:ext cx="3635375" cy="2571750"/>
          </a:xfrm>
          <a:prstGeom prst="rect">
            <a:avLst/>
          </a:prstGeom>
          <a:noFill/>
          <a:ln w="12700">
            <a:solidFill>
              <a:prstClr val="black"/>
            </a:solidFill>
          </a:ln>
        </p:spPr>
        <p:txBody>
          <a:bodyPr vert="horz" lIns="84171" tIns="42085" rIns="84171" bIns="42085" rtlCol="0" anchor="ctr"/>
          <a:lstStyle/>
          <a:p>
            <a:endParaRPr lang="ru-RU"/>
          </a:p>
        </p:txBody>
      </p:sp>
      <p:sp>
        <p:nvSpPr>
          <p:cNvPr id="5" name="Заметки 4"/>
          <p:cNvSpPr>
            <a:spLocks noGrp="1"/>
          </p:cNvSpPr>
          <p:nvPr>
            <p:ph type="body" sz="quarter" idx="3"/>
          </p:nvPr>
        </p:nvSpPr>
        <p:spPr>
          <a:xfrm>
            <a:off x="995318" y="3257694"/>
            <a:ext cx="7956639" cy="3086388"/>
          </a:xfrm>
          <a:prstGeom prst="rect">
            <a:avLst/>
          </a:prstGeom>
        </p:spPr>
        <p:txBody>
          <a:bodyPr vert="horz" lIns="84171" tIns="42085" rIns="84171" bIns="42085"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949"/>
            <a:ext cx="4310585" cy="342612"/>
          </a:xfrm>
          <a:prstGeom prst="rect">
            <a:avLst/>
          </a:prstGeom>
        </p:spPr>
        <p:txBody>
          <a:bodyPr vert="horz" lIns="84171" tIns="42085" rIns="84171" bIns="42085" rtlCol="0" anchor="b"/>
          <a:lstStyle>
            <a:lvl1pPr algn="l">
              <a:defRPr sz="1100"/>
            </a:lvl1pPr>
          </a:lstStyle>
          <a:p>
            <a:endParaRPr lang="ru-RU"/>
          </a:p>
        </p:txBody>
      </p:sp>
      <p:sp>
        <p:nvSpPr>
          <p:cNvPr id="7" name="Номер слайда 6"/>
          <p:cNvSpPr>
            <a:spLocks noGrp="1"/>
          </p:cNvSpPr>
          <p:nvPr>
            <p:ph type="sldNum" sz="quarter" idx="5"/>
          </p:nvPr>
        </p:nvSpPr>
        <p:spPr>
          <a:xfrm>
            <a:off x="5635214" y="6513949"/>
            <a:ext cx="4309108" cy="342612"/>
          </a:xfrm>
          <a:prstGeom prst="rect">
            <a:avLst/>
          </a:prstGeom>
        </p:spPr>
        <p:txBody>
          <a:bodyPr vert="horz" lIns="84171" tIns="42085" rIns="84171" bIns="42085" rtlCol="0" anchor="b"/>
          <a:lstStyle>
            <a:lvl1pPr algn="r">
              <a:defRPr sz="1100"/>
            </a:lvl1pPr>
          </a:lstStyle>
          <a:p>
            <a:fld id="{B139AC29-415D-4D9C-B0AE-D7723945AF24}" type="slidenum">
              <a:rPr lang="ru-RU" smtClean="0"/>
              <a:t>‹#›</a:t>
            </a:fld>
            <a:endParaRPr lang="ru-RU"/>
          </a:p>
        </p:txBody>
      </p:sp>
    </p:spTree>
    <p:extLst>
      <p:ext uri="{BB962C8B-B14F-4D97-AF65-F5344CB8AC3E}">
        <p14:creationId xmlns:p14="http://schemas.microsoft.com/office/powerpoint/2010/main" val="4174842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82E3722-3B78-4E6F-8D72-1F64115197C0}" type="slidenum">
              <a:rPr lang="ru-RU" smtClean="0"/>
              <a:t>39</a:t>
            </a:fld>
            <a:endParaRPr lang="ru-RU"/>
          </a:p>
        </p:txBody>
      </p:sp>
    </p:spTree>
    <p:extLst>
      <p:ext uri="{BB962C8B-B14F-4D97-AF65-F5344CB8AC3E}">
        <p14:creationId xmlns:p14="http://schemas.microsoft.com/office/powerpoint/2010/main" val="113007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4E85F00-BA7C-4361-966E-25DB9ECBF74C}" type="slidenum">
              <a:rPr lang="ru-RU" smtClean="0"/>
              <a:t>70</a:t>
            </a:fld>
            <a:endParaRPr lang="ru-RU"/>
          </a:p>
        </p:txBody>
      </p:sp>
    </p:spTree>
    <p:extLst>
      <p:ext uri="{BB962C8B-B14F-4D97-AF65-F5344CB8AC3E}">
        <p14:creationId xmlns:p14="http://schemas.microsoft.com/office/powerpoint/2010/main" val="504702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xfrm>
            <a:off x="3341688" y="566738"/>
            <a:ext cx="4010025" cy="2836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Tree>
    <p:extLst>
      <p:ext uri="{BB962C8B-B14F-4D97-AF65-F5344CB8AC3E}">
        <p14:creationId xmlns:p14="http://schemas.microsoft.com/office/powerpoint/2010/main" val="3296797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object 2"/>
          <p:cNvSpPr/>
          <p:nvPr userDrawn="1"/>
        </p:nvSpPr>
        <p:spPr>
          <a:xfrm>
            <a:off x="0" y="12"/>
            <a:ext cx="10692130" cy="1314450"/>
          </a:xfrm>
          <a:custGeom>
            <a:avLst/>
            <a:gdLst/>
            <a:ahLst/>
            <a:cxnLst/>
            <a:rect l="l" t="t" r="r" b="b"/>
            <a:pathLst>
              <a:path w="10692130" h="1314450">
                <a:moveTo>
                  <a:pt x="0" y="1313992"/>
                </a:moveTo>
                <a:lnTo>
                  <a:pt x="10692003" y="1313992"/>
                </a:lnTo>
                <a:lnTo>
                  <a:pt x="10692003" y="0"/>
                </a:lnTo>
                <a:lnTo>
                  <a:pt x="0" y="0"/>
                </a:lnTo>
                <a:lnTo>
                  <a:pt x="0" y="1313992"/>
                </a:lnTo>
                <a:close/>
              </a:path>
            </a:pathLst>
          </a:custGeom>
          <a:solidFill>
            <a:srgbClr val="006384"/>
          </a:solidFill>
        </p:spPr>
        <p:txBody>
          <a:bodyPr wrap="square" lIns="0" tIns="0" rIns="0" bIns="0" rtlCol="0"/>
          <a:lstStyle/>
          <a:p>
            <a:endParaRPr/>
          </a:p>
        </p:txBody>
      </p:sp>
      <p:sp>
        <p:nvSpPr>
          <p:cNvPr id="8" name="object 3"/>
          <p:cNvSpPr/>
          <p:nvPr userDrawn="1"/>
        </p:nvSpPr>
        <p:spPr>
          <a:xfrm>
            <a:off x="0" y="1299006"/>
            <a:ext cx="10692130" cy="90170"/>
          </a:xfrm>
          <a:custGeom>
            <a:avLst/>
            <a:gdLst/>
            <a:ahLst/>
            <a:cxnLst/>
            <a:rect l="l" t="t" r="r" b="b"/>
            <a:pathLst>
              <a:path w="10692130" h="90169">
                <a:moveTo>
                  <a:pt x="0" y="90004"/>
                </a:moveTo>
                <a:lnTo>
                  <a:pt x="10692003" y="90004"/>
                </a:lnTo>
                <a:lnTo>
                  <a:pt x="10692003" y="0"/>
                </a:lnTo>
                <a:lnTo>
                  <a:pt x="0" y="0"/>
                </a:lnTo>
                <a:lnTo>
                  <a:pt x="0" y="90004"/>
                </a:lnTo>
                <a:close/>
              </a:path>
            </a:pathLst>
          </a:custGeom>
          <a:solidFill>
            <a:srgbClr val="7C9CB4"/>
          </a:solidFill>
        </p:spPr>
        <p:txBody>
          <a:bodyPr wrap="square" lIns="0" tIns="0" rIns="0" bIns="0" rtlCol="0"/>
          <a:lstStyle/>
          <a:p>
            <a:endParaRPr/>
          </a:p>
        </p:txBody>
      </p:sp>
      <p:sp>
        <p:nvSpPr>
          <p:cNvPr id="9" name="object 4"/>
          <p:cNvSpPr/>
          <p:nvPr userDrawn="1"/>
        </p:nvSpPr>
        <p:spPr>
          <a:xfrm>
            <a:off x="4355997" y="342004"/>
            <a:ext cx="1980564" cy="1047115"/>
          </a:xfrm>
          <a:custGeom>
            <a:avLst/>
            <a:gdLst/>
            <a:ahLst/>
            <a:cxnLst/>
            <a:rect l="l" t="t" r="r" b="b"/>
            <a:pathLst>
              <a:path w="1980564" h="1047115">
                <a:moveTo>
                  <a:pt x="990003" y="0"/>
                </a:moveTo>
                <a:lnTo>
                  <a:pt x="942036" y="1141"/>
                </a:lnTo>
                <a:lnTo>
                  <a:pt x="894659" y="4531"/>
                </a:lnTo>
                <a:lnTo>
                  <a:pt x="847923" y="10119"/>
                </a:lnTo>
                <a:lnTo>
                  <a:pt x="801880" y="17851"/>
                </a:lnTo>
                <a:lnTo>
                  <a:pt x="756581" y="27676"/>
                </a:lnTo>
                <a:lnTo>
                  <a:pt x="712079" y="39543"/>
                </a:lnTo>
                <a:lnTo>
                  <a:pt x="668426" y="53399"/>
                </a:lnTo>
                <a:lnTo>
                  <a:pt x="625673" y="69192"/>
                </a:lnTo>
                <a:lnTo>
                  <a:pt x="583872" y="86871"/>
                </a:lnTo>
                <a:lnTo>
                  <a:pt x="543075" y="106384"/>
                </a:lnTo>
                <a:lnTo>
                  <a:pt x="503334" y="127679"/>
                </a:lnTo>
                <a:lnTo>
                  <a:pt x="464701" y="150704"/>
                </a:lnTo>
                <a:lnTo>
                  <a:pt x="427227" y="175408"/>
                </a:lnTo>
                <a:lnTo>
                  <a:pt x="390965" y="201737"/>
                </a:lnTo>
                <a:lnTo>
                  <a:pt x="355966" y="229641"/>
                </a:lnTo>
                <a:lnTo>
                  <a:pt x="322282" y="259068"/>
                </a:lnTo>
                <a:lnTo>
                  <a:pt x="289966" y="289966"/>
                </a:lnTo>
                <a:lnTo>
                  <a:pt x="259068" y="322282"/>
                </a:lnTo>
                <a:lnTo>
                  <a:pt x="229641" y="355966"/>
                </a:lnTo>
                <a:lnTo>
                  <a:pt x="201737" y="390965"/>
                </a:lnTo>
                <a:lnTo>
                  <a:pt x="175408" y="427227"/>
                </a:lnTo>
                <a:lnTo>
                  <a:pt x="150704" y="464701"/>
                </a:lnTo>
                <a:lnTo>
                  <a:pt x="127679" y="503334"/>
                </a:lnTo>
                <a:lnTo>
                  <a:pt x="106384" y="543075"/>
                </a:lnTo>
                <a:lnTo>
                  <a:pt x="86871" y="583872"/>
                </a:lnTo>
                <a:lnTo>
                  <a:pt x="69192" y="625673"/>
                </a:lnTo>
                <a:lnTo>
                  <a:pt x="53399" y="668426"/>
                </a:lnTo>
                <a:lnTo>
                  <a:pt x="39543" y="712079"/>
                </a:lnTo>
                <a:lnTo>
                  <a:pt x="27676" y="756581"/>
                </a:lnTo>
                <a:lnTo>
                  <a:pt x="17851" y="801880"/>
                </a:lnTo>
                <a:lnTo>
                  <a:pt x="10119" y="847923"/>
                </a:lnTo>
                <a:lnTo>
                  <a:pt x="4531" y="894659"/>
                </a:lnTo>
                <a:lnTo>
                  <a:pt x="1141" y="942036"/>
                </a:lnTo>
                <a:lnTo>
                  <a:pt x="0" y="990003"/>
                </a:lnTo>
                <a:lnTo>
                  <a:pt x="123" y="1004329"/>
                </a:lnTo>
                <a:lnTo>
                  <a:pt x="476" y="1018601"/>
                </a:lnTo>
                <a:lnTo>
                  <a:pt x="1028" y="1032824"/>
                </a:lnTo>
                <a:lnTo>
                  <a:pt x="1752" y="1047000"/>
                </a:lnTo>
                <a:lnTo>
                  <a:pt x="1978253" y="1047000"/>
                </a:lnTo>
                <a:lnTo>
                  <a:pt x="1978977" y="1032824"/>
                </a:lnTo>
                <a:lnTo>
                  <a:pt x="1979529" y="1018601"/>
                </a:lnTo>
                <a:lnTo>
                  <a:pt x="1979882" y="1004329"/>
                </a:lnTo>
                <a:lnTo>
                  <a:pt x="1980006" y="990003"/>
                </a:lnTo>
                <a:lnTo>
                  <a:pt x="1978864" y="942036"/>
                </a:lnTo>
                <a:lnTo>
                  <a:pt x="1975474" y="894659"/>
                </a:lnTo>
                <a:lnTo>
                  <a:pt x="1969887" y="847923"/>
                </a:lnTo>
                <a:lnTo>
                  <a:pt x="1962154" y="801880"/>
                </a:lnTo>
                <a:lnTo>
                  <a:pt x="1952329" y="756581"/>
                </a:lnTo>
                <a:lnTo>
                  <a:pt x="1940462" y="712079"/>
                </a:lnTo>
                <a:lnTo>
                  <a:pt x="1926607" y="668426"/>
                </a:lnTo>
                <a:lnTo>
                  <a:pt x="1910813" y="625673"/>
                </a:lnTo>
                <a:lnTo>
                  <a:pt x="1893134" y="583872"/>
                </a:lnTo>
                <a:lnTo>
                  <a:pt x="1873621" y="543075"/>
                </a:lnTo>
                <a:lnTo>
                  <a:pt x="1852326" y="503334"/>
                </a:lnTo>
                <a:lnTo>
                  <a:pt x="1829301" y="464701"/>
                </a:lnTo>
                <a:lnTo>
                  <a:pt x="1804598" y="427227"/>
                </a:lnTo>
                <a:lnTo>
                  <a:pt x="1778268" y="390965"/>
                </a:lnTo>
                <a:lnTo>
                  <a:pt x="1750364" y="355966"/>
                </a:lnTo>
                <a:lnTo>
                  <a:pt x="1720937" y="322282"/>
                </a:lnTo>
                <a:lnTo>
                  <a:pt x="1690039" y="289966"/>
                </a:lnTo>
                <a:lnTo>
                  <a:pt x="1657723" y="259068"/>
                </a:lnTo>
                <a:lnTo>
                  <a:pt x="1624039" y="229641"/>
                </a:lnTo>
                <a:lnTo>
                  <a:pt x="1589040" y="201737"/>
                </a:lnTo>
                <a:lnTo>
                  <a:pt x="1552778" y="175408"/>
                </a:lnTo>
                <a:lnTo>
                  <a:pt x="1515305" y="150704"/>
                </a:lnTo>
                <a:lnTo>
                  <a:pt x="1476671" y="127679"/>
                </a:lnTo>
                <a:lnTo>
                  <a:pt x="1436930" y="106384"/>
                </a:lnTo>
                <a:lnTo>
                  <a:pt x="1396133" y="86871"/>
                </a:lnTo>
                <a:lnTo>
                  <a:pt x="1354332" y="69192"/>
                </a:lnTo>
                <a:lnTo>
                  <a:pt x="1311579" y="53399"/>
                </a:lnTo>
                <a:lnTo>
                  <a:pt x="1267926" y="39543"/>
                </a:lnTo>
                <a:lnTo>
                  <a:pt x="1223424" y="27676"/>
                </a:lnTo>
                <a:lnTo>
                  <a:pt x="1178125" y="17851"/>
                </a:lnTo>
                <a:lnTo>
                  <a:pt x="1132082" y="10119"/>
                </a:lnTo>
                <a:lnTo>
                  <a:pt x="1085346" y="4531"/>
                </a:lnTo>
                <a:lnTo>
                  <a:pt x="1037969" y="1141"/>
                </a:lnTo>
                <a:lnTo>
                  <a:pt x="990003" y="0"/>
                </a:lnTo>
                <a:close/>
              </a:path>
            </a:pathLst>
          </a:custGeom>
          <a:solidFill>
            <a:srgbClr val="7C9CB4"/>
          </a:solidFill>
        </p:spPr>
        <p:txBody>
          <a:bodyPr wrap="square" lIns="0" tIns="0" rIns="0" bIns="0" rtlCol="0"/>
          <a:lstStyle/>
          <a:p>
            <a:endParaRPr/>
          </a:p>
        </p:txBody>
      </p:sp>
      <p:sp>
        <p:nvSpPr>
          <p:cNvPr id="10" name="object 5"/>
          <p:cNvSpPr/>
          <p:nvPr userDrawn="1"/>
        </p:nvSpPr>
        <p:spPr>
          <a:xfrm>
            <a:off x="4446001" y="432008"/>
            <a:ext cx="1800225" cy="1800225"/>
          </a:xfrm>
          <a:custGeom>
            <a:avLst/>
            <a:gdLst/>
            <a:ahLst/>
            <a:cxnLst/>
            <a:rect l="l" t="t" r="r" b="b"/>
            <a:pathLst>
              <a:path w="1800225" h="1800225">
                <a:moveTo>
                  <a:pt x="899998" y="0"/>
                </a:moveTo>
                <a:lnTo>
                  <a:pt x="852200" y="1247"/>
                </a:lnTo>
                <a:lnTo>
                  <a:pt x="805052" y="4948"/>
                </a:lnTo>
                <a:lnTo>
                  <a:pt x="758616" y="11041"/>
                </a:lnTo>
                <a:lnTo>
                  <a:pt x="712954" y="19462"/>
                </a:lnTo>
                <a:lnTo>
                  <a:pt x="668129" y="30151"/>
                </a:lnTo>
                <a:lnTo>
                  <a:pt x="624202" y="43044"/>
                </a:lnTo>
                <a:lnTo>
                  <a:pt x="581236" y="58081"/>
                </a:lnTo>
                <a:lnTo>
                  <a:pt x="539292" y="75197"/>
                </a:lnTo>
                <a:lnTo>
                  <a:pt x="498434" y="94332"/>
                </a:lnTo>
                <a:lnTo>
                  <a:pt x="458724" y="115422"/>
                </a:lnTo>
                <a:lnTo>
                  <a:pt x="420223" y="138406"/>
                </a:lnTo>
                <a:lnTo>
                  <a:pt x="382993" y="163222"/>
                </a:lnTo>
                <a:lnTo>
                  <a:pt x="347098" y="189808"/>
                </a:lnTo>
                <a:lnTo>
                  <a:pt x="312599" y="218100"/>
                </a:lnTo>
                <a:lnTo>
                  <a:pt x="279558" y="248038"/>
                </a:lnTo>
                <a:lnTo>
                  <a:pt x="248038" y="279558"/>
                </a:lnTo>
                <a:lnTo>
                  <a:pt x="218100" y="312599"/>
                </a:lnTo>
                <a:lnTo>
                  <a:pt x="189808" y="347098"/>
                </a:lnTo>
                <a:lnTo>
                  <a:pt x="163222" y="382993"/>
                </a:lnTo>
                <a:lnTo>
                  <a:pt x="138406" y="420223"/>
                </a:lnTo>
                <a:lnTo>
                  <a:pt x="115422" y="458724"/>
                </a:lnTo>
                <a:lnTo>
                  <a:pt x="94332" y="498434"/>
                </a:lnTo>
                <a:lnTo>
                  <a:pt x="75197" y="539292"/>
                </a:lnTo>
                <a:lnTo>
                  <a:pt x="58081" y="581236"/>
                </a:lnTo>
                <a:lnTo>
                  <a:pt x="43044" y="624202"/>
                </a:lnTo>
                <a:lnTo>
                  <a:pt x="30151" y="668129"/>
                </a:lnTo>
                <a:lnTo>
                  <a:pt x="19462" y="712954"/>
                </a:lnTo>
                <a:lnTo>
                  <a:pt x="11041" y="758616"/>
                </a:lnTo>
                <a:lnTo>
                  <a:pt x="4948" y="805052"/>
                </a:lnTo>
                <a:lnTo>
                  <a:pt x="1247" y="852200"/>
                </a:lnTo>
                <a:lnTo>
                  <a:pt x="0" y="899998"/>
                </a:lnTo>
                <a:lnTo>
                  <a:pt x="1247" y="947795"/>
                </a:lnTo>
                <a:lnTo>
                  <a:pt x="4948" y="994943"/>
                </a:lnTo>
                <a:lnTo>
                  <a:pt x="11041" y="1041379"/>
                </a:lnTo>
                <a:lnTo>
                  <a:pt x="19462" y="1087041"/>
                </a:lnTo>
                <a:lnTo>
                  <a:pt x="30151" y="1131867"/>
                </a:lnTo>
                <a:lnTo>
                  <a:pt x="43044" y="1175794"/>
                </a:lnTo>
                <a:lnTo>
                  <a:pt x="58081" y="1218760"/>
                </a:lnTo>
                <a:lnTo>
                  <a:pt x="75197" y="1260703"/>
                </a:lnTo>
                <a:lnTo>
                  <a:pt x="94332" y="1301561"/>
                </a:lnTo>
                <a:lnTo>
                  <a:pt x="115422" y="1341272"/>
                </a:lnTo>
                <a:lnTo>
                  <a:pt x="138406" y="1379773"/>
                </a:lnTo>
                <a:lnTo>
                  <a:pt x="163222" y="1417002"/>
                </a:lnTo>
                <a:lnTo>
                  <a:pt x="189808" y="1452897"/>
                </a:lnTo>
                <a:lnTo>
                  <a:pt x="218100" y="1487397"/>
                </a:lnTo>
                <a:lnTo>
                  <a:pt x="248038" y="1520437"/>
                </a:lnTo>
                <a:lnTo>
                  <a:pt x="279558" y="1551958"/>
                </a:lnTo>
                <a:lnTo>
                  <a:pt x="312599" y="1581895"/>
                </a:lnTo>
                <a:lnTo>
                  <a:pt x="347098" y="1610188"/>
                </a:lnTo>
                <a:lnTo>
                  <a:pt x="382993" y="1636773"/>
                </a:lnTo>
                <a:lnTo>
                  <a:pt x="420223" y="1661589"/>
                </a:lnTo>
                <a:lnTo>
                  <a:pt x="458724" y="1684573"/>
                </a:lnTo>
                <a:lnTo>
                  <a:pt x="498434" y="1705664"/>
                </a:lnTo>
                <a:lnTo>
                  <a:pt x="539292" y="1724798"/>
                </a:lnTo>
                <a:lnTo>
                  <a:pt x="581236" y="1741915"/>
                </a:lnTo>
                <a:lnTo>
                  <a:pt x="624202" y="1756951"/>
                </a:lnTo>
                <a:lnTo>
                  <a:pt x="668129" y="1769844"/>
                </a:lnTo>
                <a:lnTo>
                  <a:pt x="712954" y="1780533"/>
                </a:lnTo>
                <a:lnTo>
                  <a:pt x="758616" y="1788955"/>
                </a:lnTo>
                <a:lnTo>
                  <a:pt x="805052" y="1795047"/>
                </a:lnTo>
                <a:lnTo>
                  <a:pt x="852200" y="1798748"/>
                </a:lnTo>
                <a:lnTo>
                  <a:pt x="899998" y="1799996"/>
                </a:lnTo>
                <a:lnTo>
                  <a:pt x="947795" y="1798748"/>
                </a:lnTo>
                <a:lnTo>
                  <a:pt x="994943" y="1795047"/>
                </a:lnTo>
                <a:lnTo>
                  <a:pt x="1041379" y="1788955"/>
                </a:lnTo>
                <a:lnTo>
                  <a:pt x="1087041" y="1780533"/>
                </a:lnTo>
                <a:lnTo>
                  <a:pt x="1131867" y="1769844"/>
                </a:lnTo>
                <a:lnTo>
                  <a:pt x="1175794" y="1756951"/>
                </a:lnTo>
                <a:lnTo>
                  <a:pt x="1218760" y="1741915"/>
                </a:lnTo>
                <a:lnTo>
                  <a:pt x="1260703" y="1724798"/>
                </a:lnTo>
                <a:lnTo>
                  <a:pt x="1301561" y="1705664"/>
                </a:lnTo>
                <a:lnTo>
                  <a:pt x="1341272" y="1684573"/>
                </a:lnTo>
                <a:lnTo>
                  <a:pt x="1379773" y="1661589"/>
                </a:lnTo>
                <a:lnTo>
                  <a:pt x="1417002" y="1636773"/>
                </a:lnTo>
                <a:lnTo>
                  <a:pt x="1452897" y="1610188"/>
                </a:lnTo>
                <a:lnTo>
                  <a:pt x="1487397" y="1581895"/>
                </a:lnTo>
                <a:lnTo>
                  <a:pt x="1520437" y="1551958"/>
                </a:lnTo>
                <a:lnTo>
                  <a:pt x="1551958" y="1520437"/>
                </a:lnTo>
                <a:lnTo>
                  <a:pt x="1581895" y="1487397"/>
                </a:lnTo>
                <a:lnTo>
                  <a:pt x="1610188" y="1452897"/>
                </a:lnTo>
                <a:lnTo>
                  <a:pt x="1636773" y="1417002"/>
                </a:lnTo>
                <a:lnTo>
                  <a:pt x="1661589" y="1379773"/>
                </a:lnTo>
                <a:lnTo>
                  <a:pt x="1684573" y="1341272"/>
                </a:lnTo>
                <a:lnTo>
                  <a:pt x="1705664" y="1301561"/>
                </a:lnTo>
                <a:lnTo>
                  <a:pt x="1724798" y="1260703"/>
                </a:lnTo>
                <a:lnTo>
                  <a:pt x="1741915" y="1218760"/>
                </a:lnTo>
                <a:lnTo>
                  <a:pt x="1756951" y="1175794"/>
                </a:lnTo>
                <a:lnTo>
                  <a:pt x="1769844" y="1131867"/>
                </a:lnTo>
                <a:lnTo>
                  <a:pt x="1780533" y="1087041"/>
                </a:lnTo>
                <a:lnTo>
                  <a:pt x="1788955" y="1041379"/>
                </a:lnTo>
                <a:lnTo>
                  <a:pt x="1795047" y="994943"/>
                </a:lnTo>
                <a:lnTo>
                  <a:pt x="1798748" y="947795"/>
                </a:lnTo>
                <a:lnTo>
                  <a:pt x="1799996" y="899998"/>
                </a:lnTo>
                <a:lnTo>
                  <a:pt x="1798748" y="852200"/>
                </a:lnTo>
                <a:lnTo>
                  <a:pt x="1795047" y="805052"/>
                </a:lnTo>
                <a:lnTo>
                  <a:pt x="1788955" y="758616"/>
                </a:lnTo>
                <a:lnTo>
                  <a:pt x="1780533" y="712954"/>
                </a:lnTo>
                <a:lnTo>
                  <a:pt x="1769844" y="668129"/>
                </a:lnTo>
                <a:lnTo>
                  <a:pt x="1756951" y="624202"/>
                </a:lnTo>
                <a:lnTo>
                  <a:pt x="1741915" y="581236"/>
                </a:lnTo>
                <a:lnTo>
                  <a:pt x="1724798" y="539292"/>
                </a:lnTo>
                <a:lnTo>
                  <a:pt x="1705664" y="498434"/>
                </a:lnTo>
                <a:lnTo>
                  <a:pt x="1684573" y="458724"/>
                </a:lnTo>
                <a:lnTo>
                  <a:pt x="1661589" y="420223"/>
                </a:lnTo>
                <a:lnTo>
                  <a:pt x="1636773" y="382993"/>
                </a:lnTo>
                <a:lnTo>
                  <a:pt x="1610188" y="347098"/>
                </a:lnTo>
                <a:lnTo>
                  <a:pt x="1581895" y="312599"/>
                </a:lnTo>
                <a:lnTo>
                  <a:pt x="1551958" y="279558"/>
                </a:lnTo>
                <a:lnTo>
                  <a:pt x="1520437" y="248038"/>
                </a:lnTo>
                <a:lnTo>
                  <a:pt x="1487397" y="218100"/>
                </a:lnTo>
                <a:lnTo>
                  <a:pt x="1452897" y="189808"/>
                </a:lnTo>
                <a:lnTo>
                  <a:pt x="1417002" y="163222"/>
                </a:lnTo>
                <a:lnTo>
                  <a:pt x="1379773" y="138406"/>
                </a:lnTo>
                <a:lnTo>
                  <a:pt x="1341272" y="115422"/>
                </a:lnTo>
                <a:lnTo>
                  <a:pt x="1301561" y="94332"/>
                </a:lnTo>
                <a:lnTo>
                  <a:pt x="1260703" y="75197"/>
                </a:lnTo>
                <a:lnTo>
                  <a:pt x="1218760" y="58081"/>
                </a:lnTo>
                <a:lnTo>
                  <a:pt x="1175794" y="43044"/>
                </a:lnTo>
                <a:lnTo>
                  <a:pt x="1131867" y="30151"/>
                </a:lnTo>
                <a:lnTo>
                  <a:pt x="1087041" y="19462"/>
                </a:lnTo>
                <a:lnTo>
                  <a:pt x="1041379" y="11041"/>
                </a:lnTo>
                <a:lnTo>
                  <a:pt x="994943" y="4948"/>
                </a:lnTo>
                <a:lnTo>
                  <a:pt x="947795" y="1247"/>
                </a:lnTo>
                <a:lnTo>
                  <a:pt x="899998" y="0"/>
                </a:lnTo>
                <a:close/>
              </a:path>
            </a:pathLst>
          </a:custGeom>
          <a:solidFill>
            <a:srgbClr val="FFFFFF"/>
          </a:solidFill>
        </p:spPr>
        <p:txBody>
          <a:bodyPr wrap="square" lIns="0" tIns="0" rIns="0" bIns="0" rtlCol="0"/>
          <a:lstStyle/>
          <a:p>
            <a:endParaRPr/>
          </a:p>
        </p:txBody>
      </p:sp>
      <p:sp>
        <p:nvSpPr>
          <p:cNvPr id="12" name="object 7"/>
          <p:cNvSpPr txBox="1"/>
          <p:nvPr userDrawn="1"/>
        </p:nvSpPr>
        <p:spPr>
          <a:xfrm>
            <a:off x="2239789" y="5418808"/>
            <a:ext cx="6212840" cy="1107996"/>
          </a:xfrm>
          <a:prstGeom prst="rect">
            <a:avLst/>
          </a:prstGeom>
        </p:spPr>
        <p:txBody>
          <a:bodyPr vert="horz" wrap="square" lIns="0" tIns="0" rIns="0" bIns="0" rtlCol="0">
            <a:spAutoFit/>
          </a:bodyPr>
          <a:lstStyle/>
          <a:p>
            <a:pPr marL="10795" algn="ctr">
              <a:lnSpc>
                <a:spcPct val="100000"/>
              </a:lnSpc>
            </a:pPr>
            <a:r>
              <a:rPr lang="ru-RU" sz="1800" b="1" spc="-10" dirty="0" smtClean="0">
                <a:solidFill>
                  <a:srgbClr val="231F20"/>
                </a:solidFill>
                <a:latin typeface="Arial" panose="020B0604020202020204" pitchFamily="34" charset="0"/>
                <a:cs typeface="Arial" panose="020B0604020202020204" pitchFamily="34" charset="0"/>
              </a:rPr>
              <a:t>ЕВСТАШЕНКОВ АЛЕКСАНДР НИКОЛАЕВИЧ</a:t>
            </a:r>
            <a:endParaRPr lang="ru-RU" sz="1800" dirty="0" smtClean="0">
              <a:latin typeface="Arial" panose="020B0604020202020204" pitchFamily="34" charset="0"/>
              <a:cs typeface="Arial" panose="020B0604020202020204" pitchFamily="34" charset="0"/>
            </a:endParaRPr>
          </a:p>
          <a:p>
            <a:pPr marL="12700" marR="5080" algn="ctr">
              <a:lnSpc>
                <a:spcPct val="100000"/>
              </a:lnSpc>
            </a:pPr>
            <a:r>
              <a:rPr lang="ru-RU" spc="-10" dirty="0" smtClean="0">
                <a:solidFill>
                  <a:srgbClr val="231F20"/>
                </a:solidFill>
                <a:latin typeface="Arial" panose="020B0604020202020204" pitchFamily="34" charset="0"/>
                <a:cs typeface="Arial" panose="020B0604020202020204" pitchFamily="34" charset="0"/>
              </a:rPr>
              <a:t>Заместитель руководителя экспертно-консультационного центра</a:t>
            </a:r>
            <a:r>
              <a:rPr lang="ru-RU" sz="1800" spc="-5" dirty="0" smtClean="0">
                <a:solidFill>
                  <a:srgbClr val="231F20"/>
                </a:solidFill>
                <a:latin typeface="Arial" panose="020B0604020202020204" pitchFamily="34" charset="0"/>
                <a:cs typeface="Arial" panose="020B0604020202020204" pitchFamily="34" charset="0"/>
              </a:rPr>
              <a:t> Института </a:t>
            </a:r>
            <a:r>
              <a:rPr lang="ru-RU" sz="1800" spc="-5" dirty="0" err="1" smtClean="0">
                <a:solidFill>
                  <a:srgbClr val="231F20"/>
                </a:solidFill>
                <a:latin typeface="Arial" panose="020B0604020202020204" pitchFamily="34" charset="0"/>
                <a:cs typeface="Arial" panose="020B0604020202020204" pitchFamily="34" charset="0"/>
              </a:rPr>
              <a:t>госзакупок</a:t>
            </a:r>
            <a:r>
              <a:rPr lang="ru-RU" sz="1800" spc="-5" dirty="0" smtClean="0">
                <a:solidFill>
                  <a:srgbClr val="231F20"/>
                </a:solidFill>
                <a:latin typeface="Arial" panose="020B0604020202020204" pitchFamily="34" charset="0"/>
                <a:cs typeface="Arial" panose="020B0604020202020204" pitchFamily="34" charset="0"/>
              </a:rPr>
              <a:t>  </a:t>
            </a:r>
            <a:br>
              <a:rPr lang="ru-RU" sz="1800" spc="-5" dirty="0" smtClean="0">
                <a:solidFill>
                  <a:srgbClr val="231F20"/>
                </a:solidFill>
                <a:latin typeface="Arial" panose="020B0604020202020204" pitchFamily="34" charset="0"/>
                <a:cs typeface="Arial" panose="020B0604020202020204" pitchFamily="34" charset="0"/>
              </a:rPr>
            </a:br>
            <a:r>
              <a:rPr lang="ru-RU" sz="1800" spc="-10" dirty="0" smtClean="0">
                <a:solidFill>
                  <a:srgbClr val="231F20"/>
                </a:solidFill>
                <a:latin typeface="Arial" panose="020B0604020202020204" pitchFamily="34" charset="0"/>
                <a:cs typeface="Arial" panose="020B0604020202020204" pitchFamily="34" charset="0"/>
              </a:rPr>
              <a:t>Сертифицированный преподаватель </a:t>
            </a:r>
            <a:r>
              <a:rPr lang="ru-RU" sz="1800" dirty="0" smtClean="0">
                <a:solidFill>
                  <a:srgbClr val="231F20"/>
                </a:solidFill>
                <a:latin typeface="Arial" panose="020B0604020202020204" pitchFamily="34" charset="0"/>
                <a:cs typeface="Arial" panose="020B0604020202020204" pitchFamily="34" charset="0"/>
              </a:rPr>
              <a:t>в </a:t>
            </a:r>
            <a:r>
              <a:rPr lang="ru-RU" sz="1800" spc="-10" dirty="0" smtClean="0">
                <a:solidFill>
                  <a:srgbClr val="231F20"/>
                </a:solidFill>
                <a:latin typeface="Arial" panose="020B0604020202020204" pitchFamily="34" charset="0"/>
                <a:cs typeface="Arial" panose="020B0604020202020204" pitchFamily="34" charset="0"/>
              </a:rPr>
              <a:t>сфере</a:t>
            </a:r>
            <a:r>
              <a:rPr lang="ru-RU" sz="1800" spc="-15" dirty="0" smtClean="0">
                <a:solidFill>
                  <a:srgbClr val="231F20"/>
                </a:solidFill>
                <a:latin typeface="Arial" panose="020B0604020202020204" pitchFamily="34" charset="0"/>
                <a:cs typeface="Arial" panose="020B0604020202020204" pitchFamily="34" charset="0"/>
              </a:rPr>
              <a:t> </a:t>
            </a:r>
            <a:r>
              <a:rPr lang="ru-RU" sz="1800" dirty="0" smtClean="0">
                <a:solidFill>
                  <a:srgbClr val="231F20"/>
                </a:solidFill>
                <a:latin typeface="Arial" panose="020B0604020202020204" pitchFamily="34" charset="0"/>
                <a:cs typeface="Arial" panose="020B0604020202020204" pitchFamily="34" charset="0"/>
              </a:rPr>
              <a:t>закупок</a:t>
            </a:r>
          </a:p>
        </p:txBody>
      </p:sp>
      <p:sp>
        <p:nvSpPr>
          <p:cNvPr id="13" name="object 8"/>
          <p:cNvSpPr txBox="1"/>
          <p:nvPr userDrawn="1"/>
        </p:nvSpPr>
        <p:spPr>
          <a:xfrm>
            <a:off x="4122000" y="6795784"/>
            <a:ext cx="2448560" cy="395449"/>
          </a:xfrm>
          <a:prstGeom prst="rect">
            <a:avLst/>
          </a:prstGeom>
          <a:solidFill>
            <a:srgbClr val="006384"/>
          </a:solidFill>
        </p:spPr>
        <p:txBody>
          <a:bodyPr vert="horz" wrap="square" lIns="0" tIns="88265" rIns="0" bIns="90000" rtlCol="0" anchor="ctr">
            <a:spAutoFit/>
          </a:bodyPr>
          <a:lstStyle/>
          <a:p>
            <a:pPr marL="274955">
              <a:spcBef>
                <a:spcPts val="695"/>
              </a:spcBef>
            </a:pPr>
            <a:r>
              <a:rPr sz="1400" b="1" spc="-20" dirty="0">
                <a:solidFill>
                  <a:srgbClr val="FFFFFF"/>
                </a:solidFill>
                <a:latin typeface="PTSansPro-CaptionBold"/>
                <a:cs typeface="PTSansPro-CaptionBold"/>
              </a:rPr>
              <a:t>WWW.ROSZAKUPKI.RU</a:t>
            </a:r>
            <a:endParaRPr sz="1400" dirty="0">
              <a:latin typeface="PTSansPro-CaptionBold"/>
              <a:cs typeface="PTSansPro-CaptionBold"/>
            </a:endParaRPr>
          </a:p>
        </p:txBody>
      </p:sp>
      <p:sp>
        <p:nvSpPr>
          <p:cNvPr id="14" name="object 9"/>
          <p:cNvSpPr/>
          <p:nvPr userDrawn="1"/>
        </p:nvSpPr>
        <p:spPr>
          <a:xfrm>
            <a:off x="2231999" y="5129841"/>
            <a:ext cx="6228080" cy="0"/>
          </a:xfrm>
          <a:custGeom>
            <a:avLst/>
            <a:gdLst/>
            <a:ahLst/>
            <a:cxnLst/>
            <a:rect l="l" t="t" r="r" b="b"/>
            <a:pathLst>
              <a:path w="6228080">
                <a:moveTo>
                  <a:pt x="0" y="0"/>
                </a:moveTo>
                <a:lnTo>
                  <a:pt x="6228003" y="0"/>
                </a:lnTo>
              </a:path>
            </a:pathLst>
          </a:custGeom>
          <a:ln w="36004">
            <a:solidFill>
              <a:srgbClr val="006384"/>
            </a:solidFill>
          </a:ln>
        </p:spPr>
        <p:txBody>
          <a:bodyPr wrap="square" lIns="0" tIns="0" rIns="0" bIns="0" rtlCol="0"/>
          <a:lstStyle/>
          <a:p>
            <a:endParaRPr/>
          </a:p>
        </p:txBody>
      </p:sp>
      <p:pic>
        <p:nvPicPr>
          <p:cNvPr id="15" name="Рисунок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92546" y="497636"/>
            <a:ext cx="1708309" cy="1708309"/>
          </a:xfrm>
          <a:prstGeom prst="rect">
            <a:avLst/>
          </a:prstGeom>
        </p:spPr>
      </p:pic>
      <p:sp>
        <p:nvSpPr>
          <p:cNvPr id="16" name="object 6"/>
          <p:cNvSpPr txBox="1">
            <a:spLocks noGrp="1"/>
          </p:cNvSpPr>
          <p:nvPr>
            <p:ph type="title"/>
          </p:nvPr>
        </p:nvSpPr>
        <p:spPr>
          <a:xfrm>
            <a:off x="1124118" y="3089450"/>
            <a:ext cx="8444230" cy="1015663"/>
          </a:xfrm>
          <a:prstGeom prst="rect">
            <a:avLst/>
          </a:prstGeom>
          <a:solidFill>
            <a:schemeClr val="bg1"/>
          </a:solidFill>
        </p:spPr>
        <p:txBody>
          <a:bodyPr vert="horz" wrap="square" lIns="0" tIns="0" rIns="0" bIns="0" rtlCol="0">
            <a:spAutoFit/>
          </a:bodyPr>
          <a:lstStyle>
            <a:lvl1pPr algn="ctr">
              <a:defRPr sz="3300">
                <a:solidFill>
                  <a:srgbClr val="006384"/>
                </a:solidFill>
                <a:latin typeface="Arial" panose="020B0604020202020204" pitchFamily="34" charset="0"/>
                <a:cs typeface="Arial" panose="020B0604020202020204" pitchFamily="34" charset="0"/>
              </a:defRPr>
            </a:lvl1pPr>
          </a:lstStyle>
          <a:p>
            <a:pPr marL="12700" marR="5080" indent="437515">
              <a:lnSpc>
                <a:spcPct val="100000"/>
              </a:lnSpc>
            </a:pPr>
            <a:r>
              <a:rPr b="0" spc="-5" dirty="0" smtClean="0">
                <a:latin typeface="PTSansPro-Caption"/>
                <a:cs typeface="PTSansPro-Caption"/>
              </a:rPr>
              <a:t>НОРМИРОВАНИЕ </a:t>
            </a:r>
            <a:r>
              <a:rPr b="0" dirty="0" smtClean="0">
                <a:latin typeface="PTSansPro-Caption"/>
                <a:cs typeface="PTSansPro-Caption"/>
              </a:rPr>
              <a:t>В </a:t>
            </a:r>
            <a:r>
              <a:rPr b="0" spc="-20" dirty="0" smtClean="0">
                <a:latin typeface="PTSansPro-Caption"/>
                <a:cs typeface="PTSansPro-Caption"/>
              </a:rPr>
              <a:t>СФЕРЕ </a:t>
            </a:r>
            <a:r>
              <a:rPr b="0" spc="-5" dirty="0" smtClean="0">
                <a:latin typeface="PTSansPro-Caption"/>
                <a:cs typeface="PTSansPro-Caption"/>
              </a:rPr>
              <a:t>ЗАКУПОК.  </a:t>
            </a:r>
            <a:r>
              <a:rPr b="0" spc="-30" dirty="0" smtClean="0">
                <a:latin typeface="PTSansPro-Caption"/>
                <a:cs typeface="PTSansPro-Caption"/>
              </a:rPr>
              <a:t>ПРАВИЛА </a:t>
            </a:r>
            <a:r>
              <a:rPr b="0" spc="-15" dirty="0" smtClean="0">
                <a:latin typeface="PTSansPro-Caption"/>
                <a:cs typeface="PTSansPro-Caption"/>
              </a:rPr>
              <a:t>ОПИСАНИЯ </a:t>
            </a:r>
            <a:r>
              <a:rPr b="0" spc="-40" dirty="0" smtClean="0">
                <a:latin typeface="PTSansPro-Caption"/>
                <a:cs typeface="PTSansPro-Caption"/>
              </a:rPr>
              <a:t>ОБЪЕКТА</a:t>
            </a:r>
            <a:r>
              <a:rPr b="0" spc="-275" dirty="0" smtClean="0">
                <a:latin typeface="PTSansPro-Caption"/>
                <a:cs typeface="PTSansPro-Caption"/>
              </a:rPr>
              <a:t> </a:t>
            </a:r>
            <a:r>
              <a:rPr b="0" spc="-5" dirty="0" smtClean="0">
                <a:latin typeface="PTSansPro-Caption"/>
                <a:cs typeface="PTSansPro-Caption"/>
              </a:rPr>
              <a:t>ЗАКУПКИ</a:t>
            </a:r>
            <a:endParaRPr b="0" spc="-5" dirty="0">
              <a:latin typeface="PTSansPro-Caption"/>
              <a:cs typeface="PTSansPro-Caption"/>
            </a:endParaRPr>
          </a:p>
        </p:txBody>
      </p:sp>
    </p:spTree>
    <p:extLst>
      <p:ext uri="{BB962C8B-B14F-4D97-AF65-F5344CB8AC3E}">
        <p14:creationId xmlns:p14="http://schemas.microsoft.com/office/powerpoint/2010/main" val="168995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bk object 16"/>
          <p:cNvSpPr/>
          <p:nvPr userDrawn="1"/>
        </p:nvSpPr>
        <p:spPr>
          <a:xfrm>
            <a:off x="7506004" y="7129805"/>
            <a:ext cx="2070100" cy="252095"/>
          </a:xfrm>
          <a:custGeom>
            <a:avLst/>
            <a:gdLst/>
            <a:ahLst/>
            <a:cxnLst/>
            <a:rect l="l" t="t" r="r" b="b"/>
            <a:pathLst>
              <a:path w="2070100" h="252095">
                <a:moveTo>
                  <a:pt x="0" y="252006"/>
                </a:moveTo>
                <a:lnTo>
                  <a:pt x="2069998" y="252006"/>
                </a:lnTo>
                <a:lnTo>
                  <a:pt x="2069998" y="0"/>
                </a:lnTo>
                <a:lnTo>
                  <a:pt x="0" y="0"/>
                </a:lnTo>
                <a:lnTo>
                  <a:pt x="0" y="252006"/>
                </a:lnTo>
                <a:close/>
              </a:path>
            </a:pathLst>
          </a:custGeom>
          <a:solidFill>
            <a:srgbClr val="E6E7E8"/>
          </a:solidFill>
        </p:spPr>
        <p:txBody>
          <a:bodyPr wrap="square" lIns="0" tIns="0" rIns="0" bIns="0" rtlCol="0"/>
          <a:lstStyle/>
          <a:p>
            <a:endParaRPr/>
          </a:p>
        </p:txBody>
      </p:sp>
      <p:sp>
        <p:nvSpPr>
          <p:cNvPr id="14" name="bk object 17"/>
          <p:cNvSpPr/>
          <p:nvPr userDrawn="1"/>
        </p:nvSpPr>
        <p:spPr>
          <a:xfrm>
            <a:off x="9827996" y="7129805"/>
            <a:ext cx="422909" cy="252095"/>
          </a:xfrm>
          <a:custGeom>
            <a:avLst/>
            <a:gdLst/>
            <a:ahLst/>
            <a:cxnLst/>
            <a:rect l="l" t="t" r="r" b="b"/>
            <a:pathLst>
              <a:path w="422909" h="252095">
                <a:moveTo>
                  <a:pt x="0" y="252006"/>
                </a:moveTo>
                <a:lnTo>
                  <a:pt x="422465" y="252006"/>
                </a:lnTo>
                <a:lnTo>
                  <a:pt x="422465" y="0"/>
                </a:lnTo>
                <a:lnTo>
                  <a:pt x="0" y="0"/>
                </a:lnTo>
                <a:lnTo>
                  <a:pt x="0" y="252006"/>
                </a:lnTo>
                <a:close/>
              </a:path>
            </a:pathLst>
          </a:custGeom>
          <a:solidFill>
            <a:srgbClr val="7C9CB4"/>
          </a:solidFill>
        </p:spPr>
        <p:txBody>
          <a:bodyPr wrap="square" lIns="0" tIns="0" rIns="0" bIns="0" rtlCol="0"/>
          <a:lstStyle/>
          <a:p>
            <a:endParaRPr/>
          </a:p>
        </p:txBody>
      </p:sp>
      <p:sp>
        <p:nvSpPr>
          <p:cNvPr id="15" name="bk object 18"/>
          <p:cNvSpPr/>
          <p:nvPr userDrawn="1"/>
        </p:nvSpPr>
        <p:spPr>
          <a:xfrm>
            <a:off x="478802" y="6993013"/>
            <a:ext cx="9756140" cy="0"/>
          </a:xfrm>
          <a:custGeom>
            <a:avLst/>
            <a:gdLst/>
            <a:ahLst/>
            <a:cxnLst/>
            <a:rect l="l" t="t" r="r" b="b"/>
            <a:pathLst>
              <a:path w="9756140">
                <a:moveTo>
                  <a:pt x="0" y="0"/>
                </a:moveTo>
                <a:lnTo>
                  <a:pt x="9756000" y="0"/>
                </a:lnTo>
              </a:path>
            </a:pathLst>
          </a:custGeom>
          <a:ln w="10795">
            <a:solidFill>
              <a:srgbClr val="E6E7E8"/>
            </a:solidFill>
          </a:ln>
        </p:spPr>
        <p:txBody>
          <a:bodyPr wrap="square" lIns="0" tIns="0" rIns="0" bIns="0" rtlCol="0"/>
          <a:lstStyle/>
          <a:p>
            <a:endParaRPr/>
          </a:p>
        </p:txBody>
      </p:sp>
      <p:sp>
        <p:nvSpPr>
          <p:cNvPr id="16" name="Holder 2"/>
          <p:cNvSpPr>
            <a:spLocks noGrp="1"/>
          </p:cNvSpPr>
          <p:nvPr>
            <p:ph type="title" hasCustomPrompt="1"/>
          </p:nvPr>
        </p:nvSpPr>
        <p:spPr>
          <a:xfrm>
            <a:off x="1765299" y="592456"/>
            <a:ext cx="8498520" cy="521969"/>
          </a:xfrm>
          <a:prstGeom prst="rect">
            <a:avLst/>
          </a:prstGeom>
        </p:spPr>
        <p:txBody>
          <a:bodyPr wrap="square" lIns="0" tIns="0" rIns="0" bIns="0" anchor="ctr">
            <a:spAutoFit/>
          </a:bodyPr>
          <a:lstStyle>
            <a:lvl1pPr>
              <a:defRPr sz="3300" b="1" i="0">
                <a:solidFill>
                  <a:srgbClr val="006384"/>
                </a:solidFill>
                <a:latin typeface="Arial" panose="020B0604020202020204" pitchFamily="34" charset="0"/>
                <a:cs typeface="Arial" panose="020B0604020202020204" pitchFamily="34" charset="0"/>
              </a:defRPr>
            </a:lvl1pPr>
          </a:lstStyle>
          <a:p>
            <a:r>
              <a:rPr lang="en-US" dirty="0" smtClean="0"/>
              <a:t> </a:t>
            </a:r>
            <a:r>
              <a:rPr lang="ru-RU" dirty="0" err="1" smtClean="0"/>
              <a:t>пп</a:t>
            </a:r>
            <a:endParaRPr dirty="0"/>
          </a:p>
        </p:txBody>
      </p:sp>
      <p:sp>
        <p:nvSpPr>
          <p:cNvPr id="22" name="object 2"/>
          <p:cNvSpPr/>
          <p:nvPr userDrawn="1"/>
        </p:nvSpPr>
        <p:spPr>
          <a:xfrm>
            <a:off x="478802" y="1495425"/>
            <a:ext cx="9756140" cy="0"/>
          </a:xfrm>
          <a:custGeom>
            <a:avLst/>
            <a:gdLst/>
            <a:ahLst/>
            <a:cxnLst/>
            <a:rect l="l" t="t" r="r" b="b"/>
            <a:pathLst>
              <a:path w="9756140">
                <a:moveTo>
                  <a:pt x="0" y="0"/>
                </a:moveTo>
                <a:lnTo>
                  <a:pt x="9756000" y="0"/>
                </a:lnTo>
              </a:path>
            </a:pathLst>
          </a:custGeom>
          <a:ln w="17995">
            <a:solidFill>
              <a:srgbClr val="006384"/>
            </a:solidFill>
          </a:ln>
        </p:spPr>
        <p:txBody>
          <a:bodyPr wrap="square" lIns="0" tIns="0" rIns="0" bIns="0" rtlCol="0"/>
          <a:lstStyle/>
          <a:p>
            <a:endParaRPr/>
          </a:p>
        </p:txBody>
      </p:sp>
      <p:sp>
        <p:nvSpPr>
          <p:cNvPr id="27" name="object 8"/>
          <p:cNvSpPr txBox="1"/>
          <p:nvPr userDrawn="1"/>
        </p:nvSpPr>
        <p:spPr>
          <a:xfrm>
            <a:off x="7401661" y="7075568"/>
            <a:ext cx="2448560" cy="380061"/>
          </a:xfrm>
          <a:prstGeom prst="rect">
            <a:avLst/>
          </a:prstGeom>
          <a:noFill/>
        </p:spPr>
        <p:txBody>
          <a:bodyPr vert="horz" wrap="square" lIns="0" tIns="88265" rIns="0" bIns="90000" rtlCol="0" anchor="ctr">
            <a:spAutoFit/>
          </a:bodyPr>
          <a:lstStyle/>
          <a:p>
            <a:pPr marL="274955">
              <a:spcBef>
                <a:spcPts val="695"/>
              </a:spcBef>
            </a:pPr>
            <a:r>
              <a:rPr sz="1300" b="1" spc="-20" dirty="0">
                <a:solidFill>
                  <a:srgbClr val="000000"/>
                </a:solidFill>
                <a:latin typeface="PTSansPro-CaptionBold"/>
                <a:cs typeface="PTSansPro-CaptionBold"/>
              </a:rPr>
              <a:t>WWW.ROSZAKUPKI.RU</a:t>
            </a:r>
            <a:endParaRPr sz="1300" dirty="0">
              <a:solidFill>
                <a:srgbClr val="000000"/>
              </a:solidFill>
              <a:latin typeface="PTSansPro-CaptionBold"/>
              <a:cs typeface="PTSansPro-CaptionBold"/>
            </a:endParaRPr>
          </a:p>
        </p:txBody>
      </p:sp>
      <p:sp>
        <p:nvSpPr>
          <p:cNvPr id="28" name="object 8"/>
          <p:cNvSpPr txBox="1"/>
          <p:nvPr userDrawn="1"/>
        </p:nvSpPr>
        <p:spPr>
          <a:xfrm>
            <a:off x="9806619" y="7058127"/>
            <a:ext cx="457200" cy="395449"/>
          </a:xfrm>
          <a:prstGeom prst="rect">
            <a:avLst/>
          </a:prstGeom>
          <a:noFill/>
        </p:spPr>
        <p:txBody>
          <a:bodyPr vert="horz" wrap="square" lIns="0" tIns="88265" rIns="0" bIns="90000" rtlCol="0" anchor="ctr">
            <a:spAutoFit/>
          </a:bodyPr>
          <a:lstStyle/>
          <a:p>
            <a:pPr marL="0" algn="ctr">
              <a:spcBef>
                <a:spcPts val="0"/>
              </a:spcBef>
            </a:pPr>
            <a:fld id="{915D665A-556B-4526-BD80-25479CD7DF35}" type="slidenum">
              <a:rPr lang="ru-RU" sz="1400" b="1" spc="-20" smtClean="0">
                <a:solidFill>
                  <a:schemeClr val="bg1"/>
                </a:solidFill>
                <a:latin typeface="PTSansPro-CaptionBold"/>
                <a:cs typeface="PTSansPro-CaptionBold"/>
              </a:rPr>
              <a:pPr marL="0" algn="ctr">
                <a:spcBef>
                  <a:spcPts val="0"/>
                </a:spcBef>
              </a:pPr>
              <a:t>‹#›</a:t>
            </a:fld>
            <a:endParaRPr sz="1400" dirty="0">
              <a:solidFill>
                <a:schemeClr val="bg1"/>
              </a:solidFill>
              <a:latin typeface="PTSansPro-CaptionBold"/>
              <a:cs typeface="PTSansPro-CaptionBold"/>
            </a:endParaRPr>
          </a:p>
        </p:txBody>
      </p:sp>
      <p:sp>
        <p:nvSpPr>
          <p:cNvPr id="29" name="object 8"/>
          <p:cNvSpPr txBox="1"/>
          <p:nvPr userDrawn="1"/>
        </p:nvSpPr>
        <p:spPr>
          <a:xfrm>
            <a:off x="409286" y="7083263"/>
            <a:ext cx="6248731" cy="372366"/>
          </a:xfrm>
          <a:prstGeom prst="rect">
            <a:avLst/>
          </a:prstGeom>
          <a:noFill/>
        </p:spPr>
        <p:txBody>
          <a:bodyPr vert="horz" wrap="square" lIns="0" tIns="88265" rIns="0" bIns="90000" rtlCol="0" anchor="ctr">
            <a:spAutoFit/>
          </a:bodyPr>
          <a:lstStyle/>
          <a:p>
            <a:pPr marL="12700">
              <a:lnSpc>
                <a:spcPts val="1480"/>
              </a:lnSpc>
            </a:pPr>
            <a:r>
              <a:rPr lang="ru-RU" sz="1950" baseline="4273" dirty="0" smtClean="0">
                <a:latin typeface="PTSansPro-CaptionBold" panose="020B0703020203020204" pitchFamily="34" charset="-52"/>
              </a:rPr>
              <a:t>©</a:t>
            </a:r>
            <a:r>
              <a:rPr lang="ru-RU" sz="1950" spc="-7" baseline="4273" dirty="0" smtClean="0">
                <a:latin typeface="PTSansPro-CaptionBold" panose="020B0703020203020204" pitchFamily="34" charset="-52"/>
              </a:rPr>
              <a:t> </a:t>
            </a:r>
            <a:r>
              <a:rPr lang="ru-RU" sz="1300" spc="-25" dirty="0" smtClean="0">
                <a:latin typeface="PTSansPro-CaptionBold" panose="020B0703020203020204" pitchFamily="34" charset="-52"/>
              </a:rPr>
              <a:t>ИНСТИТУТ</a:t>
            </a:r>
            <a:r>
              <a:rPr lang="ru-RU" sz="1300" spc="-65" dirty="0" smtClean="0">
                <a:latin typeface="PTSansPro-CaptionBold" panose="020B0703020203020204" pitchFamily="34" charset="-52"/>
              </a:rPr>
              <a:t> </a:t>
            </a:r>
            <a:r>
              <a:rPr lang="ru-RU" sz="1300" spc="-10" dirty="0" smtClean="0">
                <a:latin typeface="PTSansPro-CaptionBold" panose="020B0703020203020204" pitchFamily="34" charset="-52"/>
              </a:rPr>
              <a:t>ГОСЗАКУПОК,</a:t>
            </a:r>
            <a:r>
              <a:rPr lang="ru-RU" sz="1300" spc="-60" dirty="0" smtClean="0">
                <a:latin typeface="PTSansPro-CaptionBold" panose="020B0703020203020204" pitchFamily="34" charset="-52"/>
              </a:rPr>
              <a:t> </a:t>
            </a:r>
            <a:r>
              <a:rPr lang="ru-RU" sz="1300" spc="-5" dirty="0" smtClean="0">
                <a:latin typeface="PTSansPro-CaptionBold" panose="020B0703020203020204" pitchFamily="34" charset="-52"/>
              </a:rPr>
              <a:t>ЕВСТАШЕНКОВ</a:t>
            </a:r>
            <a:r>
              <a:rPr lang="ru-RU" sz="1300" spc="-5" baseline="0" dirty="0" smtClean="0">
                <a:latin typeface="PTSansPro-CaptionBold" panose="020B0703020203020204" pitchFamily="34" charset="-52"/>
              </a:rPr>
              <a:t> АЛЕКСАНДР НИКОЛАЕВИЧ</a:t>
            </a:r>
            <a:r>
              <a:rPr lang="ru-RU" sz="1300" spc="-5" dirty="0" smtClean="0">
                <a:latin typeface="PTSansPro-CaptionBold" panose="020B0703020203020204" pitchFamily="34" charset="-52"/>
              </a:rPr>
              <a:t>,</a:t>
            </a:r>
            <a:r>
              <a:rPr lang="ru-RU" sz="1300" spc="-60" dirty="0" smtClean="0">
                <a:latin typeface="PTSansPro-CaptionBold" panose="020B0703020203020204" pitchFamily="34" charset="-52"/>
              </a:rPr>
              <a:t> </a:t>
            </a:r>
            <a:r>
              <a:rPr lang="ru-RU" sz="1300" dirty="0" smtClean="0">
                <a:latin typeface="PTSansPro-CaptionBold" panose="020B0703020203020204" pitchFamily="34" charset="-52"/>
              </a:rPr>
              <a:t>2019</a:t>
            </a:r>
            <a:endParaRPr lang="ru-RU" sz="1300" dirty="0">
              <a:latin typeface="PTSansPro-CaptionBold" panose="020B0703020203020204" pitchFamily="34" charset="-52"/>
            </a:endParaRPr>
          </a:p>
        </p:txBody>
      </p:sp>
      <p:sp>
        <p:nvSpPr>
          <p:cNvPr id="33" name="Объект 32"/>
          <p:cNvSpPr>
            <a:spLocks noGrp="1"/>
          </p:cNvSpPr>
          <p:nvPr>
            <p:ph sz="quarter" idx="10"/>
          </p:nvPr>
        </p:nvSpPr>
        <p:spPr>
          <a:xfrm>
            <a:off x="479425" y="1800225"/>
            <a:ext cx="9755188" cy="5029200"/>
          </a:xfrm>
          <a:prstGeom prst="rect">
            <a:avLst/>
          </a:prstGeom>
        </p:spPr>
        <p:txBody>
          <a:bodyPr/>
          <a:lstStyle>
            <a:lvl1pPr>
              <a:defRPr lang="ru-RU" dirty="0" smtClean="0">
                <a:latin typeface="Arial" panose="020B0604020202020204" pitchFamily="34" charset="0"/>
                <a:cs typeface="Arial" panose="020B0604020202020204" pitchFamily="34" charset="0"/>
              </a:defRPr>
            </a:lvl1pPr>
            <a:lvl2pPr>
              <a:defRPr>
                <a:latin typeface="PTSansPro-CaptionBold" panose="020B0703020203020204" pitchFamily="34" charset="-52"/>
              </a:defRPr>
            </a:lvl2pPr>
            <a:lvl3pPr>
              <a:defRPr>
                <a:latin typeface="PTSansPro-CaptionBold" panose="020B0703020203020204" pitchFamily="34" charset="-52"/>
              </a:defRPr>
            </a:lvl3pPr>
            <a:lvl4pPr>
              <a:defRPr>
                <a:latin typeface="PTSansPro-CaptionBold" panose="020B0703020203020204" pitchFamily="34" charset="-52"/>
              </a:defRPr>
            </a:lvl4pPr>
            <a:lvl5pPr>
              <a:defRPr>
                <a:latin typeface="PTSansPro-CaptionBold" panose="020B0703020203020204" pitchFamily="34" charset="-52"/>
              </a:defRPr>
            </a:lvl5pPr>
          </a:lstStyle>
          <a:p>
            <a:pPr lvl="0"/>
            <a:r>
              <a:rPr lang="ru-RU" dirty="0" smtClean="0"/>
              <a:t>Образец текста</a:t>
            </a:r>
          </a:p>
        </p:txBody>
      </p:sp>
      <p:pic>
        <p:nvPicPr>
          <p:cNvPr id="1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9049" y="105313"/>
            <a:ext cx="1360984" cy="136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7122" y="6600825"/>
            <a:ext cx="5118100" cy="431806"/>
          </a:xfrm>
          <a:prstGeom prst="rect">
            <a:avLst/>
          </a:prstGeom>
        </p:spPr>
      </p:pic>
      <p:sp>
        <p:nvSpPr>
          <p:cNvPr id="12" name="object 2"/>
          <p:cNvSpPr txBox="1"/>
          <p:nvPr userDrawn="1"/>
        </p:nvSpPr>
        <p:spPr>
          <a:xfrm>
            <a:off x="2374900" y="4649368"/>
            <a:ext cx="7009872" cy="553998"/>
          </a:xfrm>
          <a:prstGeom prst="rect">
            <a:avLst/>
          </a:prstGeom>
        </p:spPr>
        <p:txBody>
          <a:bodyPr vert="horz" wrap="square" lIns="0" tIns="0" rIns="0" bIns="0" rtlCol="0">
            <a:spAutoFit/>
          </a:bodyPr>
          <a:lstStyle/>
          <a:p>
            <a:pPr marL="12700">
              <a:lnSpc>
                <a:spcPct val="100000"/>
              </a:lnSpc>
            </a:pPr>
            <a:r>
              <a:rPr sz="3600" b="1" spc="-20" dirty="0">
                <a:solidFill>
                  <a:srgbClr val="006384"/>
                </a:solidFill>
                <a:latin typeface="Arial" panose="020B0604020202020204" pitchFamily="34" charset="0"/>
                <a:cs typeface="Arial" panose="020B0604020202020204" pitchFamily="34" charset="0"/>
              </a:rPr>
              <a:t>СПАСИБО </a:t>
            </a:r>
            <a:r>
              <a:rPr sz="3600" b="1" dirty="0" smtClean="0">
                <a:solidFill>
                  <a:srgbClr val="006384"/>
                </a:solidFill>
                <a:latin typeface="Arial" panose="020B0604020202020204" pitchFamily="34" charset="0"/>
                <a:cs typeface="Arial" panose="020B0604020202020204" pitchFamily="34" charset="0"/>
              </a:rPr>
              <a:t>ЗА</a:t>
            </a:r>
            <a:r>
              <a:rPr lang="en-US" sz="3600" b="1" spc="-290" dirty="0" smtClean="0">
                <a:solidFill>
                  <a:srgbClr val="006384"/>
                </a:solidFill>
                <a:latin typeface="Arial" panose="020B0604020202020204" pitchFamily="34" charset="0"/>
                <a:cs typeface="Arial" panose="020B0604020202020204" pitchFamily="34" charset="0"/>
              </a:rPr>
              <a:t>  </a:t>
            </a:r>
            <a:r>
              <a:rPr sz="3600" b="1" dirty="0" smtClean="0">
                <a:solidFill>
                  <a:srgbClr val="006384"/>
                </a:solidFill>
                <a:latin typeface="Arial" panose="020B0604020202020204" pitchFamily="34" charset="0"/>
                <a:cs typeface="Arial" panose="020B0604020202020204" pitchFamily="34" charset="0"/>
              </a:rPr>
              <a:t>ВНИМАНИЕ</a:t>
            </a:r>
            <a:r>
              <a:rPr sz="3600" b="1" dirty="0">
                <a:solidFill>
                  <a:srgbClr val="006384"/>
                </a:solidFill>
                <a:latin typeface="PTSansPro-CaptionBold"/>
                <a:cs typeface="PTSansPro-CaptionBold"/>
              </a:rPr>
              <a:t>!</a:t>
            </a:r>
            <a:endParaRPr sz="3600" dirty="0">
              <a:latin typeface="PTSansPro-CaptionBold"/>
              <a:cs typeface="PTSansPro-CaptionBold"/>
            </a:endParaRPr>
          </a:p>
        </p:txBody>
      </p:sp>
      <p:pic>
        <p:nvPicPr>
          <p:cNvPr id="5" name="Рисунок 14"/>
          <p:cNvPicPr>
            <a:picLocks noChangeAspect="1"/>
          </p:cNvPicPr>
          <p:nvPr userDrawn="1"/>
        </p:nvPicPr>
        <p:blipFill>
          <a:blip r:embed="rId3"/>
          <a:srcRect/>
          <a:stretch>
            <a:fillRect/>
          </a:stretch>
        </p:blipFill>
        <p:spPr bwMode="auto">
          <a:xfrm>
            <a:off x="3906540" y="1487148"/>
            <a:ext cx="2952327" cy="295507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2" r:id="rId2"/>
    <p:sldLayoutId id="2147483665" r:id="rId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reestr.minsvyaz.ru/reestr/"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eac-reestr.digital.gov.ru/reestr/"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consultantplus://offline/ref=8693F562D1AE21809EBAE7F045BD60B73A5CB5265A7773AF5EEF348F23BED070BAC10294157F0EFA27E153FBC22E8D83F56815F8D8CC1596754AO"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10692130" cy="1314450"/>
          </a:xfrm>
          <a:custGeom>
            <a:avLst/>
            <a:gdLst/>
            <a:ahLst/>
            <a:cxnLst/>
            <a:rect l="l" t="t" r="r" b="b"/>
            <a:pathLst>
              <a:path w="10692130" h="1314450">
                <a:moveTo>
                  <a:pt x="0" y="1313992"/>
                </a:moveTo>
                <a:lnTo>
                  <a:pt x="10692003" y="1313992"/>
                </a:lnTo>
                <a:lnTo>
                  <a:pt x="10692003" y="0"/>
                </a:lnTo>
                <a:lnTo>
                  <a:pt x="0" y="0"/>
                </a:lnTo>
                <a:lnTo>
                  <a:pt x="0" y="1313992"/>
                </a:lnTo>
                <a:close/>
              </a:path>
            </a:pathLst>
          </a:custGeom>
          <a:solidFill>
            <a:srgbClr val="006384"/>
          </a:solidFill>
        </p:spPr>
        <p:txBody>
          <a:bodyPr wrap="square" lIns="0" tIns="0" rIns="0" bIns="0" rtlCol="0"/>
          <a:lstStyle/>
          <a:p>
            <a:endParaRPr/>
          </a:p>
        </p:txBody>
      </p:sp>
      <p:sp>
        <p:nvSpPr>
          <p:cNvPr id="3" name="object 3"/>
          <p:cNvSpPr/>
          <p:nvPr/>
        </p:nvSpPr>
        <p:spPr>
          <a:xfrm>
            <a:off x="0" y="1299006"/>
            <a:ext cx="10692130" cy="90170"/>
          </a:xfrm>
          <a:custGeom>
            <a:avLst/>
            <a:gdLst/>
            <a:ahLst/>
            <a:cxnLst/>
            <a:rect l="l" t="t" r="r" b="b"/>
            <a:pathLst>
              <a:path w="10692130" h="90169">
                <a:moveTo>
                  <a:pt x="0" y="90004"/>
                </a:moveTo>
                <a:lnTo>
                  <a:pt x="10692003" y="90004"/>
                </a:lnTo>
                <a:lnTo>
                  <a:pt x="10692003" y="0"/>
                </a:lnTo>
                <a:lnTo>
                  <a:pt x="0" y="0"/>
                </a:lnTo>
                <a:lnTo>
                  <a:pt x="0" y="90004"/>
                </a:lnTo>
                <a:close/>
              </a:path>
            </a:pathLst>
          </a:custGeom>
          <a:solidFill>
            <a:srgbClr val="7C9CB4"/>
          </a:solidFill>
        </p:spPr>
        <p:txBody>
          <a:bodyPr wrap="square" lIns="0" tIns="0" rIns="0" bIns="0" rtlCol="0"/>
          <a:lstStyle/>
          <a:p>
            <a:endParaRPr/>
          </a:p>
        </p:txBody>
      </p:sp>
      <p:sp>
        <p:nvSpPr>
          <p:cNvPr id="4" name="object 4"/>
          <p:cNvSpPr/>
          <p:nvPr/>
        </p:nvSpPr>
        <p:spPr>
          <a:xfrm>
            <a:off x="4355997" y="342004"/>
            <a:ext cx="1980564" cy="1047115"/>
          </a:xfrm>
          <a:custGeom>
            <a:avLst/>
            <a:gdLst/>
            <a:ahLst/>
            <a:cxnLst/>
            <a:rect l="l" t="t" r="r" b="b"/>
            <a:pathLst>
              <a:path w="1980564" h="1047115">
                <a:moveTo>
                  <a:pt x="990003" y="0"/>
                </a:moveTo>
                <a:lnTo>
                  <a:pt x="942036" y="1141"/>
                </a:lnTo>
                <a:lnTo>
                  <a:pt x="894659" y="4531"/>
                </a:lnTo>
                <a:lnTo>
                  <a:pt x="847923" y="10119"/>
                </a:lnTo>
                <a:lnTo>
                  <a:pt x="801880" y="17851"/>
                </a:lnTo>
                <a:lnTo>
                  <a:pt x="756581" y="27676"/>
                </a:lnTo>
                <a:lnTo>
                  <a:pt x="712079" y="39543"/>
                </a:lnTo>
                <a:lnTo>
                  <a:pt x="668426" y="53399"/>
                </a:lnTo>
                <a:lnTo>
                  <a:pt x="625673" y="69192"/>
                </a:lnTo>
                <a:lnTo>
                  <a:pt x="583872" y="86871"/>
                </a:lnTo>
                <a:lnTo>
                  <a:pt x="543075" y="106384"/>
                </a:lnTo>
                <a:lnTo>
                  <a:pt x="503334" y="127679"/>
                </a:lnTo>
                <a:lnTo>
                  <a:pt x="464701" y="150704"/>
                </a:lnTo>
                <a:lnTo>
                  <a:pt x="427227" y="175408"/>
                </a:lnTo>
                <a:lnTo>
                  <a:pt x="390965" y="201737"/>
                </a:lnTo>
                <a:lnTo>
                  <a:pt x="355966" y="229641"/>
                </a:lnTo>
                <a:lnTo>
                  <a:pt x="322282" y="259068"/>
                </a:lnTo>
                <a:lnTo>
                  <a:pt x="289966" y="289966"/>
                </a:lnTo>
                <a:lnTo>
                  <a:pt x="259068" y="322282"/>
                </a:lnTo>
                <a:lnTo>
                  <a:pt x="229641" y="355966"/>
                </a:lnTo>
                <a:lnTo>
                  <a:pt x="201737" y="390965"/>
                </a:lnTo>
                <a:lnTo>
                  <a:pt x="175408" y="427227"/>
                </a:lnTo>
                <a:lnTo>
                  <a:pt x="150704" y="464701"/>
                </a:lnTo>
                <a:lnTo>
                  <a:pt x="127679" y="503334"/>
                </a:lnTo>
                <a:lnTo>
                  <a:pt x="106384" y="543075"/>
                </a:lnTo>
                <a:lnTo>
                  <a:pt x="86871" y="583872"/>
                </a:lnTo>
                <a:lnTo>
                  <a:pt x="69192" y="625673"/>
                </a:lnTo>
                <a:lnTo>
                  <a:pt x="53399" y="668426"/>
                </a:lnTo>
                <a:lnTo>
                  <a:pt x="39543" y="712079"/>
                </a:lnTo>
                <a:lnTo>
                  <a:pt x="27676" y="756581"/>
                </a:lnTo>
                <a:lnTo>
                  <a:pt x="17851" y="801880"/>
                </a:lnTo>
                <a:lnTo>
                  <a:pt x="10119" y="847923"/>
                </a:lnTo>
                <a:lnTo>
                  <a:pt x="4531" y="894659"/>
                </a:lnTo>
                <a:lnTo>
                  <a:pt x="1141" y="942036"/>
                </a:lnTo>
                <a:lnTo>
                  <a:pt x="0" y="990003"/>
                </a:lnTo>
                <a:lnTo>
                  <a:pt x="123" y="1004329"/>
                </a:lnTo>
                <a:lnTo>
                  <a:pt x="476" y="1018601"/>
                </a:lnTo>
                <a:lnTo>
                  <a:pt x="1028" y="1032824"/>
                </a:lnTo>
                <a:lnTo>
                  <a:pt x="1752" y="1047000"/>
                </a:lnTo>
                <a:lnTo>
                  <a:pt x="1978253" y="1047000"/>
                </a:lnTo>
                <a:lnTo>
                  <a:pt x="1978977" y="1032824"/>
                </a:lnTo>
                <a:lnTo>
                  <a:pt x="1979529" y="1018601"/>
                </a:lnTo>
                <a:lnTo>
                  <a:pt x="1979882" y="1004329"/>
                </a:lnTo>
                <a:lnTo>
                  <a:pt x="1980006" y="990003"/>
                </a:lnTo>
                <a:lnTo>
                  <a:pt x="1978864" y="942036"/>
                </a:lnTo>
                <a:lnTo>
                  <a:pt x="1975474" y="894659"/>
                </a:lnTo>
                <a:lnTo>
                  <a:pt x="1969887" y="847923"/>
                </a:lnTo>
                <a:lnTo>
                  <a:pt x="1962154" y="801880"/>
                </a:lnTo>
                <a:lnTo>
                  <a:pt x="1952329" y="756581"/>
                </a:lnTo>
                <a:lnTo>
                  <a:pt x="1940462" y="712079"/>
                </a:lnTo>
                <a:lnTo>
                  <a:pt x="1926607" y="668426"/>
                </a:lnTo>
                <a:lnTo>
                  <a:pt x="1910813" y="625673"/>
                </a:lnTo>
                <a:lnTo>
                  <a:pt x="1893134" y="583872"/>
                </a:lnTo>
                <a:lnTo>
                  <a:pt x="1873621" y="543075"/>
                </a:lnTo>
                <a:lnTo>
                  <a:pt x="1852326" y="503334"/>
                </a:lnTo>
                <a:lnTo>
                  <a:pt x="1829301" y="464701"/>
                </a:lnTo>
                <a:lnTo>
                  <a:pt x="1804598" y="427227"/>
                </a:lnTo>
                <a:lnTo>
                  <a:pt x="1778268" y="390965"/>
                </a:lnTo>
                <a:lnTo>
                  <a:pt x="1750364" y="355966"/>
                </a:lnTo>
                <a:lnTo>
                  <a:pt x="1720937" y="322282"/>
                </a:lnTo>
                <a:lnTo>
                  <a:pt x="1690039" y="289966"/>
                </a:lnTo>
                <a:lnTo>
                  <a:pt x="1657723" y="259068"/>
                </a:lnTo>
                <a:lnTo>
                  <a:pt x="1624039" y="229641"/>
                </a:lnTo>
                <a:lnTo>
                  <a:pt x="1589040" y="201737"/>
                </a:lnTo>
                <a:lnTo>
                  <a:pt x="1552778" y="175408"/>
                </a:lnTo>
                <a:lnTo>
                  <a:pt x="1515305" y="150704"/>
                </a:lnTo>
                <a:lnTo>
                  <a:pt x="1476671" y="127679"/>
                </a:lnTo>
                <a:lnTo>
                  <a:pt x="1436930" y="106384"/>
                </a:lnTo>
                <a:lnTo>
                  <a:pt x="1396133" y="86871"/>
                </a:lnTo>
                <a:lnTo>
                  <a:pt x="1354332" y="69192"/>
                </a:lnTo>
                <a:lnTo>
                  <a:pt x="1311579" y="53399"/>
                </a:lnTo>
                <a:lnTo>
                  <a:pt x="1267926" y="39543"/>
                </a:lnTo>
                <a:lnTo>
                  <a:pt x="1223424" y="27676"/>
                </a:lnTo>
                <a:lnTo>
                  <a:pt x="1178125" y="17851"/>
                </a:lnTo>
                <a:lnTo>
                  <a:pt x="1132082" y="10119"/>
                </a:lnTo>
                <a:lnTo>
                  <a:pt x="1085346" y="4531"/>
                </a:lnTo>
                <a:lnTo>
                  <a:pt x="1037969" y="1141"/>
                </a:lnTo>
                <a:lnTo>
                  <a:pt x="990003" y="0"/>
                </a:lnTo>
                <a:close/>
              </a:path>
            </a:pathLst>
          </a:custGeom>
          <a:solidFill>
            <a:srgbClr val="7C9CB4"/>
          </a:solidFill>
        </p:spPr>
        <p:txBody>
          <a:bodyPr wrap="square" lIns="0" tIns="0" rIns="0" bIns="0" rtlCol="0"/>
          <a:lstStyle/>
          <a:p>
            <a:endParaRPr/>
          </a:p>
        </p:txBody>
      </p:sp>
      <p:sp>
        <p:nvSpPr>
          <p:cNvPr id="5" name="object 5"/>
          <p:cNvSpPr/>
          <p:nvPr/>
        </p:nvSpPr>
        <p:spPr>
          <a:xfrm>
            <a:off x="4446001" y="432008"/>
            <a:ext cx="1800225" cy="1800225"/>
          </a:xfrm>
          <a:custGeom>
            <a:avLst/>
            <a:gdLst/>
            <a:ahLst/>
            <a:cxnLst/>
            <a:rect l="l" t="t" r="r" b="b"/>
            <a:pathLst>
              <a:path w="1800225" h="1800225">
                <a:moveTo>
                  <a:pt x="899998" y="0"/>
                </a:moveTo>
                <a:lnTo>
                  <a:pt x="852200" y="1247"/>
                </a:lnTo>
                <a:lnTo>
                  <a:pt x="805052" y="4948"/>
                </a:lnTo>
                <a:lnTo>
                  <a:pt x="758616" y="11041"/>
                </a:lnTo>
                <a:lnTo>
                  <a:pt x="712954" y="19462"/>
                </a:lnTo>
                <a:lnTo>
                  <a:pt x="668129" y="30151"/>
                </a:lnTo>
                <a:lnTo>
                  <a:pt x="624202" y="43044"/>
                </a:lnTo>
                <a:lnTo>
                  <a:pt x="581236" y="58081"/>
                </a:lnTo>
                <a:lnTo>
                  <a:pt x="539292" y="75197"/>
                </a:lnTo>
                <a:lnTo>
                  <a:pt x="498434" y="94332"/>
                </a:lnTo>
                <a:lnTo>
                  <a:pt x="458724" y="115422"/>
                </a:lnTo>
                <a:lnTo>
                  <a:pt x="420223" y="138406"/>
                </a:lnTo>
                <a:lnTo>
                  <a:pt x="382993" y="163222"/>
                </a:lnTo>
                <a:lnTo>
                  <a:pt x="347098" y="189808"/>
                </a:lnTo>
                <a:lnTo>
                  <a:pt x="312599" y="218100"/>
                </a:lnTo>
                <a:lnTo>
                  <a:pt x="279558" y="248038"/>
                </a:lnTo>
                <a:lnTo>
                  <a:pt x="248038" y="279558"/>
                </a:lnTo>
                <a:lnTo>
                  <a:pt x="218100" y="312599"/>
                </a:lnTo>
                <a:lnTo>
                  <a:pt x="189808" y="347098"/>
                </a:lnTo>
                <a:lnTo>
                  <a:pt x="163222" y="382993"/>
                </a:lnTo>
                <a:lnTo>
                  <a:pt x="138406" y="420223"/>
                </a:lnTo>
                <a:lnTo>
                  <a:pt x="115422" y="458724"/>
                </a:lnTo>
                <a:lnTo>
                  <a:pt x="94332" y="498434"/>
                </a:lnTo>
                <a:lnTo>
                  <a:pt x="75197" y="539292"/>
                </a:lnTo>
                <a:lnTo>
                  <a:pt x="58081" y="581236"/>
                </a:lnTo>
                <a:lnTo>
                  <a:pt x="43044" y="624202"/>
                </a:lnTo>
                <a:lnTo>
                  <a:pt x="30151" y="668129"/>
                </a:lnTo>
                <a:lnTo>
                  <a:pt x="19462" y="712954"/>
                </a:lnTo>
                <a:lnTo>
                  <a:pt x="11041" y="758616"/>
                </a:lnTo>
                <a:lnTo>
                  <a:pt x="4948" y="805052"/>
                </a:lnTo>
                <a:lnTo>
                  <a:pt x="1247" y="852200"/>
                </a:lnTo>
                <a:lnTo>
                  <a:pt x="0" y="899998"/>
                </a:lnTo>
                <a:lnTo>
                  <a:pt x="1247" y="947795"/>
                </a:lnTo>
                <a:lnTo>
                  <a:pt x="4948" y="994943"/>
                </a:lnTo>
                <a:lnTo>
                  <a:pt x="11041" y="1041379"/>
                </a:lnTo>
                <a:lnTo>
                  <a:pt x="19462" y="1087041"/>
                </a:lnTo>
                <a:lnTo>
                  <a:pt x="30151" y="1131867"/>
                </a:lnTo>
                <a:lnTo>
                  <a:pt x="43044" y="1175794"/>
                </a:lnTo>
                <a:lnTo>
                  <a:pt x="58081" y="1218760"/>
                </a:lnTo>
                <a:lnTo>
                  <a:pt x="75197" y="1260703"/>
                </a:lnTo>
                <a:lnTo>
                  <a:pt x="94332" y="1301561"/>
                </a:lnTo>
                <a:lnTo>
                  <a:pt x="115422" y="1341272"/>
                </a:lnTo>
                <a:lnTo>
                  <a:pt x="138406" y="1379773"/>
                </a:lnTo>
                <a:lnTo>
                  <a:pt x="163222" y="1417002"/>
                </a:lnTo>
                <a:lnTo>
                  <a:pt x="189808" y="1452897"/>
                </a:lnTo>
                <a:lnTo>
                  <a:pt x="218100" y="1487397"/>
                </a:lnTo>
                <a:lnTo>
                  <a:pt x="248038" y="1520437"/>
                </a:lnTo>
                <a:lnTo>
                  <a:pt x="279558" y="1551958"/>
                </a:lnTo>
                <a:lnTo>
                  <a:pt x="312599" y="1581895"/>
                </a:lnTo>
                <a:lnTo>
                  <a:pt x="347098" y="1610188"/>
                </a:lnTo>
                <a:lnTo>
                  <a:pt x="382993" y="1636773"/>
                </a:lnTo>
                <a:lnTo>
                  <a:pt x="420223" y="1661589"/>
                </a:lnTo>
                <a:lnTo>
                  <a:pt x="458724" y="1684573"/>
                </a:lnTo>
                <a:lnTo>
                  <a:pt x="498434" y="1705664"/>
                </a:lnTo>
                <a:lnTo>
                  <a:pt x="539292" y="1724798"/>
                </a:lnTo>
                <a:lnTo>
                  <a:pt x="581236" y="1741915"/>
                </a:lnTo>
                <a:lnTo>
                  <a:pt x="624202" y="1756951"/>
                </a:lnTo>
                <a:lnTo>
                  <a:pt x="668129" y="1769844"/>
                </a:lnTo>
                <a:lnTo>
                  <a:pt x="712954" y="1780533"/>
                </a:lnTo>
                <a:lnTo>
                  <a:pt x="758616" y="1788955"/>
                </a:lnTo>
                <a:lnTo>
                  <a:pt x="805052" y="1795047"/>
                </a:lnTo>
                <a:lnTo>
                  <a:pt x="852200" y="1798748"/>
                </a:lnTo>
                <a:lnTo>
                  <a:pt x="899998" y="1799996"/>
                </a:lnTo>
                <a:lnTo>
                  <a:pt x="947795" y="1798748"/>
                </a:lnTo>
                <a:lnTo>
                  <a:pt x="994943" y="1795047"/>
                </a:lnTo>
                <a:lnTo>
                  <a:pt x="1041379" y="1788955"/>
                </a:lnTo>
                <a:lnTo>
                  <a:pt x="1087041" y="1780533"/>
                </a:lnTo>
                <a:lnTo>
                  <a:pt x="1131867" y="1769844"/>
                </a:lnTo>
                <a:lnTo>
                  <a:pt x="1175794" y="1756951"/>
                </a:lnTo>
                <a:lnTo>
                  <a:pt x="1218760" y="1741915"/>
                </a:lnTo>
                <a:lnTo>
                  <a:pt x="1260703" y="1724798"/>
                </a:lnTo>
                <a:lnTo>
                  <a:pt x="1301561" y="1705664"/>
                </a:lnTo>
                <a:lnTo>
                  <a:pt x="1341272" y="1684573"/>
                </a:lnTo>
                <a:lnTo>
                  <a:pt x="1379773" y="1661589"/>
                </a:lnTo>
                <a:lnTo>
                  <a:pt x="1417002" y="1636773"/>
                </a:lnTo>
                <a:lnTo>
                  <a:pt x="1452897" y="1610188"/>
                </a:lnTo>
                <a:lnTo>
                  <a:pt x="1487397" y="1581895"/>
                </a:lnTo>
                <a:lnTo>
                  <a:pt x="1520437" y="1551958"/>
                </a:lnTo>
                <a:lnTo>
                  <a:pt x="1551958" y="1520437"/>
                </a:lnTo>
                <a:lnTo>
                  <a:pt x="1581895" y="1487397"/>
                </a:lnTo>
                <a:lnTo>
                  <a:pt x="1610188" y="1452897"/>
                </a:lnTo>
                <a:lnTo>
                  <a:pt x="1636773" y="1417002"/>
                </a:lnTo>
                <a:lnTo>
                  <a:pt x="1661589" y="1379773"/>
                </a:lnTo>
                <a:lnTo>
                  <a:pt x="1684573" y="1341272"/>
                </a:lnTo>
                <a:lnTo>
                  <a:pt x="1705664" y="1301561"/>
                </a:lnTo>
                <a:lnTo>
                  <a:pt x="1724798" y="1260703"/>
                </a:lnTo>
                <a:lnTo>
                  <a:pt x="1741915" y="1218760"/>
                </a:lnTo>
                <a:lnTo>
                  <a:pt x="1756951" y="1175794"/>
                </a:lnTo>
                <a:lnTo>
                  <a:pt x="1769844" y="1131867"/>
                </a:lnTo>
                <a:lnTo>
                  <a:pt x="1780533" y="1087041"/>
                </a:lnTo>
                <a:lnTo>
                  <a:pt x="1788955" y="1041379"/>
                </a:lnTo>
                <a:lnTo>
                  <a:pt x="1795047" y="994943"/>
                </a:lnTo>
                <a:lnTo>
                  <a:pt x="1798748" y="947795"/>
                </a:lnTo>
                <a:lnTo>
                  <a:pt x="1799996" y="899998"/>
                </a:lnTo>
                <a:lnTo>
                  <a:pt x="1798748" y="852200"/>
                </a:lnTo>
                <a:lnTo>
                  <a:pt x="1795047" y="805052"/>
                </a:lnTo>
                <a:lnTo>
                  <a:pt x="1788955" y="758616"/>
                </a:lnTo>
                <a:lnTo>
                  <a:pt x="1780533" y="712954"/>
                </a:lnTo>
                <a:lnTo>
                  <a:pt x="1769844" y="668129"/>
                </a:lnTo>
                <a:lnTo>
                  <a:pt x="1756951" y="624202"/>
                </a:lnTo>
                <a:lnTo>
                  <a:pt x="1741915" y="581236"/>
                </a:lnTo>
                <a:lnTo>
                  <a:pt x="1724798" y="539292"/>
                </a:lnTo>
                <a:lnTo>
                  <a:pt x="1705664" y="498434"/>
                </a:lnTo>
                <a:lnTo>
                  <a:pt x="1684573" y="458724"/>
                </a:lnTo>
                <a:lnTo>
                  <a:pt x="1661589" y="420223"/>
                </a:lnTo>
                <a:lnTo>
                  <a:pt x="1636773" y="382993"/>
                </a:lnTo>
                <a:lnTo>
                  <a:pt x="1610188" y="347098"/>
                </a:lnTo>
                <a:lnTo>
                  <a:pt x="1581895" y="312599"/>
                </a:lnTo>
                <a:lnTo>
                  <a:pt x="1551958" y="279558"/>
                </a:lnTo>
                <a:lnTo>
                  <a:pt x="1520437" y="248038"/>
                </a:lnTo>
                <a:lnTo>
                  <a:pt x="1487397" y="218100"/>
                </a:lnTo>
                <a:lnTo>
                  <a:pt x="1452897" y="189808"/>
                </a:lnTo>
                <a:lnTo>
                  <a:pt x="1417002" y="163222"/>
                </a:lnTo>
                <a:lnTo>
                  <a:pt x="1379773" y="138406"/>
                </a:lnTo>
                <a:lnTo>
                  <a:pt x="1341272" y="115422"/>
                </a:lnTo>
                <a:lnTo>
                  <a:pt x="1301561" y="94332"/>
                </a:lnTo>
                <a:lnTo>
                  <a:pt x="1260703" y="75197"/>
                </a:lnTo>
                <a:lnTo>
                  <a:pt x="1218760" y="58081"/>
                </a:lnTo>
                <a:lnTo>
                  <a:pt x="1175794" y="43044"/>
                </a:lnTo>
                <a:lnTo>
                  <a:pt x="1131867" y="30151"/>
                </a:lnTo>
                <a:lnTo>
                  <a:pt x="1087041" y="19462"/>
                </a:lnTo>
                <a:lnTo>
                  <a:pt x="1041379" y="11041"/>
                </a:lnTo>
                <a:lnTo>
                  <a:pt x="994943" y="4948"/>
                </a:lnTo>
                <a:lnTo>
                  <a:pt x="947795" y="1247"/>
                </a:lnTo>
                <a:lnTo>
                  <a:pt x="899998" y="0"/>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xfrm>
            <a:off x="889000" y="2638425"/>
            <a:ext cx="8915400" cy="1477328"/>
          </a:xfrm>
          <a:prstGeom prst="rect">
            <a:avLst/>
          </a:prstGeom>
        </p:spPr>
        <p:txBody>
          <a:bodyPr vert="horz" wrap="square" lIns="0" tIns="0" rIns="0" bIns="0" rtlCol="0">
            <a:spAutoFit/>
          </a:bodyPr>
          <a:lstStyle/>
          <a:p>
            <a:pPr marL="12700" marR="5080" indent="437515">
              <a:lnSpc>
                <a:spcPct val="100000"/>
              </a:lnSpc>
            </a:pPr>
            <a:r>
              <a:rPr lang="ru-RU" sz="3200" spc="-5" dirty="0" smtClean="0"/>
              <a:t/>
            </a:r>
            <a:br>
              <a:rPr lang="ru-RU" sz="3200" spc="-5" dirty="0" smtClean="0"/>
            </a:br>
            <a:r>
              <a:rPr lang="ru-RU" sz="3200" spc="-5" dirty="0" smtClean="0"/>
              <a:t>Особенности осуществления закупок </a:t>
            </a:r>
            <a:br>
              <a:rPr lang="ru-RU" sz="3200" spc="-5" dirty="0" smtClean="0"/>
            </a:br>
            <a:r>
              <a:rPr lang="ru-RU" sz="3200" spc="-5" dirty="0" smtClean="0"/>
              <a:t>в сфере строительства</a:t>
            </a:r>
            <a:endParaRPr sz="3200" spc="-5" dirty="0"/>
          </a:p>
        </p:txBody>
      </p:sp>
      <p:sp>
        <p:nvSpPr>
          <p:cNvPr id="8" name="object 8"/>
          <p:cNvSpPr txBox="1"/>
          <p:nvPr/>
        </p:nvSpPr>
        <p:spPr>
          <a:xfrm>
            <a:off x="4122000" y="6795784"/>
            <a:ext cx="2448560" cy="395449"/>
          </a:xfrm>
          <a:prstGeom prst="rect">
            <a:avLst/>
          </a:prstGeom>
          <a:solidFill>
            <a:srgbClr val="006384"/>
          </a:solidFill>
        </p:spPr>
        <p:txBody>
          <a:bodyPr vert="horz" wrap="square" lIns="0" tIns="88265" rIns="0" bIns="90000" rtlCol="0" anchor="ctr">
            <a:spAutoFit/>
          </a:bodyPr>
          <a:lstStyle/>
          <a:p>
            <a:pPr marL="274955">
              <a:spcBef>
                <a:spcPts val="695"/>
              </a:spcBef>
            </a:pPr>
            <a:r>
              <a:rPr sz="1400" b="1" spc="-20" dirty="0">
                <a:solidFill>
                  <a:srgbClr val="FFFFFF"/>
                </a:solidFill>
                <a:latin typeface="PTSansPro-CaptionBold"/>
                <a:cs typeface="PTSansPro-CaptionBold"/>
              </a:rPr>
              <a:t>WWW.ROSZAKUPKI.RU</a:t>
            </a:r>
            <a:endParaRPr sz="1400" dirty="0">
              <a:latin typeface="PTSansPro-CaptionBold"/>
              <a:cs typeface="PTSansPro-CaptionBold"/>
            </a:endParaRPr>
          </a:p>
        </p:txBody>
      </p:sp>
      <p:sp>
        <p:nvSpPr>
          <p:cNvPr id="9" name="object 9"/>
          <p:cNvSpPr/>
          <p:nvPr/>
        </p:nvSpPr>
        <p:spPr>
          <a:xfrm>
            <a:off x="2231999" y="5129841"/>
            <a:ext cx="6228080" cy="0"/>
          </a:xfrm>
          <a:custGeom>
            <a:avLst/>
            <a:gdLst/>
            <a:ahLst/>
            <a:cxnLst/>
            <a:rect l="l" t="t" r="r" b="b"/>
            <a:pathLst>
              <a:path w="6228080">
                <a:moveTo>
                  <a:pt x="0" y="0"/>
                </a:moveTo>
                <a:lnTo>
                  <a:pt x="6228003" y="0"/>
                </a:lnTo>
              </a:path>
            </a:pathLst>
          </a:custGeom>
          <a:ln w="36004">
            <a:solidFill>
              <a:srgbClr val="006384"/>
            </a:solidFill>
          </a:ln>
        </p:spPr>
        <p:txBody>
          <a:bodyPr wrap="square" lIns="0" tIns="0" rIns="0" bIns="0" rtlCol="0"/>
          <a:lstStyle/>
          <a:p>
            <a:endParaRPr/>
          </a:p>
        </p:txBody>
      </p:sp>
      <p:pic>
        <p:nvPicPr>
          <p:cNvPr id="15" name="Рисунок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2546" y="497636"/>
            <a:ext cx="1708309" cy="1708309"/>
          </a:xfrm>
          <a:prstGeom prst="rect">
            <a:avLst/>
          </a:prstGeom>
        </p:spPr>
      </p:pic>
    </p:spTree>
    <p:extLst>
      <p:ext uri="{BB962C8B-B14F-4D97-AF65-F5344CB8AC3E}">
        <p14:creationId xmlns:p14="http://schemas.microsoft.com/office/powerpoint/2010/main" val="2381691719"/>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smtClean="0"/>
              <a:t>Разработка </a:t>
            </a:r>
            <a:r>
              <a:rPr lang="ru-RU" dirty="0" smtClean="0">
                <a:solidFill>
                  <a:srgbClr val="00B050"/>
                </a:solidFill>
              </a:rPr>
              <a:t>рабочей</a:t>
            </a:r>
            <a:r>
              <a:rPr lang="ru-RU" dirty="0" smtClean="0"/>
              <a:t> документации – </a:t>
            </a:r>
            <a:br>
              <a:rPr lang="ru-RU" dirty="0" smtClean="0"/>
            </a:br>
            <a:r>
              <a:rPr lang="ru-RU" dirty="0" smtClean="0">
                <a:solidFill>
                  <a:srgbClr val="C00000"/>
                </a:solidFill>
              </a:rPr>
              <a:t>это проектные работы?</a:t>
            </a:r>
            <a:endParaRPr lang="ru-RU" dirty="0">
              <a:solidFill>
                <a:srgbClr val="C00000"/>
              </a:solidFill>
            </a:endParaRPr>
          </a:p>
        </p:txBody>
      </p:sp>
      <p:sp>
        <p:nvSpPr>
          <p:cNvPr id="3" name="Объект 2"/>
          <p:cNvSpPr>
            <a:spLocks noGrp="1"/>
          </p:cNvSpPr>
          <p:nvPr>
            <p:ph sz="quarter" idx="10"/>
          </p:nvPr>
        </p:nvSpPr>
        <p:spPr>
          <a:xfrm>
            <a:off x="469900" y="1495425"/>
            <a:ext cx="9982200" cy="5029200"/>
          </a:xfrm>
        </p:spPr>
        <p:txBody>
          <a:bodyPr/>
          <a:lstStyle/>
          <a:p>
            <a:pPr algn="just"/>
            <a:r>
              <a:rPr lang="ru-RU" sz="1700" dirty="0" smtClean="0"/>
              <a:t>«В </a:t>
            </a:r>
            <a:r>
              <a:rPr lang="ru-RU" sz="1700" dirty="0"/>
              <a:t>соответствии с подпунктом "п" пункта 23 Положения о составе разделов проектной документации и требованиях к их содержанию, утвержденного постановлением Правительства Российской Федерации от 16.02.2008 N 87, рабочая документация разрабатывается на основании проектной документации.</a:t>
            </a:r>
          </a:p>
          <a:p>
            <a:pPr algn="just"/>
            <a:endParaRPr lang="ru-RU" sz="1700" dirty="0" smtClean="0"/>
          </a:p>
          <a:p>
            <a:pPr algn="just"/>
            <a:r>
              <a:rPr lang="ru-RU" sz="1700" dirty="0" smtClean="0">
                <a:solidFill>
                  <a:srgbClr val="C00000"/>
                </a:solidFill>
              </a:rPr>
              <a:t>При </a:t>
            </a:r>
            <a:r>
              <a:rPr lang="ru-RU" sz="1700" dirty="0">
                <a:solidFill>
                  <a:srgbClr val="C00000"/>
                </a:solidFill>
              </a:rPr>
              <a:t>этом для выполнения работ по созданию рабочей документации в соответствии с законодательством Российской Федерации наличия у исполнителя выписки из реестра членов саморегулируемой организации с правом осуществлять подготовку проектной документации, </a:t>
            </a:r>
            <a:r>
              <a:rPr lang="ru-RU" sz="1700" b="1" dirty="0">
                <a:solidFill>
                  <a:srgbClr val="C00000"/>
                </a:solidFill>
              </a:rPr>
              <a:t>не требуется</a:t>
            </a:r>
            <a:r>
              <a:rPr lang="ru-RU" sz="1700" b="1" dirty="0" smtClean="0">
                <a:solidFill>
                  <a:srgbClr val="C00000"/>
                </a:solidFill>
              </a:rPr>
              <a:t>.»</a:t>
            </a:r>
          </a:p>
          <a:p>
            <a:pPr algn="r"/>
            <a:r>
              <a:rPr lang="ru-RU" sz="1700" i="1" dirty="0" smtClean="0">
                <a:solidFill>
                  <a:srgbClr val="0063A1"/>
                </a:solidFill>
              </a:rPr>
              <a:t>Решение </a:t>
            </a:r>
            <a:r>
              <a:rPr lang="ru-RU" sz="1700" i="1" dirty="0">
                <a:solidFill>
                  <a:srgbClr val="0063A1"/>
                </a:solidFill>
              </a:rPr>
              <a:t>ФАС России от 17.11.2017 </a:t>
            </a:r>
            <a:r>
              <a:rPr lang="ru-RU" sz="1700" i="1" dirty="0" smtClean="0">
                <a:solidFill>
                  <a:srgbClr val="0063A1"/>
                </a:solidFill>
              </a:rPr>
              <a:t>№ 223ФЗ-964/17</a:t>
            </a:r>
          </a:p>
          <a:p>
            <a:pPr algn="r"/>
            <a:endParaRPr lang="ru-RU" sz="1700" i="1" dirty="0">
              <a:solidFill>
                <a:srgbClr val="0063A1"/>
              </a:solidFill>
            </a:endParaRPr>
          </a:p>
          <a:p>
            <a:pPr algn="just"/>
            <a:r>
              <a:rPr lang="ru-RU" sz="1700" dirty="0" smtClean="0"/>
              <a:t>«объект </a:t>
            </a:r>
            <a:r>
              <a:rPr lang="ru-RU" sz="1700" dirty="0"/>
              <a:t>закупки не содержит работ по разработке проектной документации, </a:t>
            </a:r>
            <a:r>
              <a:rPr lang="ru-RU" sz="1700" dirty="0">
                <a:solidFill>
                  <a:srgbClr val="C00000"/>
                </a:solidFill>
              </a:rPr>
              <a:t>исполнителю по контракту необходимо разработать рабочую документацию по этапу </a:t>
            </a:r>
            <a:r>
              <a:rPr lang="ru-RU" sz="1700" dirty="0" smtClean="0">
                <a:solidFill>
                  <a:srgbClr val="C00000"/>
                </a:solidFill>
              </a:rPr>
              <a:t>строительства</a:t>
            </a:r>
            <a:r>
              <a:rPr lang="ru-RU" sz="1700" dirty="0" smtClean="0"/>
              <a:t>….</a:t>
            </a:r>
            <a:r>
              <a:rPr lang="ru-RU" sz="1700" dirty="0"/>
              <a:t> Учитывая изложенное, Комиссии ФАС России </a:t>
            </a:r>
            <a:r>
              <a:rPr lang="ru-RU" sz="1700" dirty="0">
                <a:solidFill>
                  <a:srgbClr val="C00000"/>
                </a:solidFill>
              </a:rPr>
              <a:t>не представляется возможным прийти к выводу, что Заказчиком неправомерно объединены в один предмет закупки проектирование, строительно-монтажные </a:t>
            </a:r>
            <a:r>
              <a:rPr lang="ru-RU" sz="1700" dirty="0" smtClean="0">
                <a:solidFill>
                  <a:srgbClr val="C00000"/>
                </a:solidFill>
              </a:rPr>
              <a:t>работы</a:t>
            </a:r>
            <a:r>
              <a:rPr lang="ru-RU" sz="1700" dirty="0" smtClean="0"/>
              <a:t>».</a:t>
            </a:r>
            <a:endParaRPr lang="ru-RU" sz="1700" dirty="0"/>
          </a:p>
          <a:p>
            <a:pPr algn="r"/>
            <a:r>
              <a:rPr lang="ru-RU" sz="1700" i="1" dirty="0">
                <a:solidFill>
                  <a:srgbClr val="0063A1"/>
                </a:solidFill>
              </a:rPr>
              <a:t>Решение ФАС России от 21.12.2017 N 223ФЗ-1041/17</a:t>
            </a:r>
          </a:p>
          <a:p>
            <a:endParaRPr lang="ru-RU" sz="1700" dirty="0"/>
          </a:p>
          <a:p>
            <a:pPr algn="just"/>
            <a:r>
              <a:rPr lang="ru-RU" sz="1700" dirty="0" smtClean="0"/>
              <a:t>«</a:t>
            </a:r>
            <a:r>
              <a:rPr lang="ru-RU" sz="1700" dirty="0" smtClean="0">
                <a:solidFill>
                  <a:srgbClr val="C00000"/>
                </a:solidFill>
              </a:rPr>
              <a:t>не </a:t>
            </a:r>
            <a:r>
              <a:rPr lang="ru-RU" sz="1700" dirty="0">
                <a:solidFill>
                  <a:srgbClr val="C00000"/>
                </a:solidFill>
              </a:rPr>
              <a:t>размещение рабочей документации </a:t>
            </a:r>
            <a:r>
              <a:rPr lang="ru-RU" sz="1700" dirty="0"/>
              <a:t>на этапе определения поставщика (подрядчика, исполнителя) при наличии проектной документации </a:t>
            </a:r>
            <a:r>
              <a:rPr lang="ru-RU" sz="1700" dirty="0">
                <a:solidFill>
                  <a:srgbClr val="C00000"/>
                </a:solidFill>
              </a:rPr>
              <a:t>не противоречит </a:t>
            </a:r>
            <a:r>
              <a:rPr lang="ru-RU" sz="1700" dirty="0" smtClean="0">
                <a:solidFill>
                  <a:srgbClr val="C00000"/>
                </a:solidFill>
              </a:rPr>
              <a:t>законодательству</a:t>
            </a:r>
            <a:r>
              <a:rPr lang="ru-RU" sz="1700" dirty="0" smtClean="0"/>
              <a:t>».</a:t>
            </a:r>
          </a:p>
          <a:p>
            <a:pPr algn="r"/>
            <a:r>
              <a:rPr lang="ru-RU" sz="1700" i="1" dirty="0" smtClean="0">
                <a:solidFill>
                  <a:srgbClr val="0063A1"/>
                </a:solidFill>
              </a:rPr>
              <a:t>Решение </a:t>
            </a:r>
            <a:r>
              <a:rPr lang="ru-RU" sz="1700" i="1" dirty="0">
                <a:solidFill>
                  <a:srgbClr val="0063A1"/>
                </a:solidFill>
              </a:rPr>
              <a:t>ФАС России от 28.04.2018 N 18/44/105/397</a:t>
            </a:r>
          </a:p>
          <a:p>
            <a:pPr algn="r"/>
            <a:endParaRPr lang="ru-RU" sz="1700" i="1" dirty="0">
              <a:solidFill>
                <a:srgbClr val="0063A1"/>
              </a:solidFill>
            </a:endParaRPr>
          </a:p>
          <a:p>
            <a:endParaRPr lang="ru-RU" dirty="0"/>
          </a:p>
          <a:p>
            <a:endParaRPr lang="ru-RU" sz="1600" dirty="0"/>
          </a:p>
        </p:txBody>
      </p:sp>
    </p:spTree>
    <p:extLst>
      <p:ext uri="{BB962C8B-B14F-4D97-AF65-F5344CB8AC3E}">
        <p14:creationId xmlns:p14="http://schemas.microsoft.com/office/powerpoint/2010/main" val="146483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a:t>Разработка </a:t>
            </a:r>
            <a:r>
              <a:rPr lang="ru-RU" dirty="0" smtClean="0">
                <a:solidFill>
                  <a:srgbClr val="00B050"/>
                </a:solidFill>
              </a:rPr>
              <a:t>сметной</a:t>
            </a:r>
            <a:r>
              <a:rPr lang="ru-RU" dirty="0" smtClean="0"/>
              <a:t> </a:t>
            </a:r>
            <a:r>
              <a:rPr lang="ru-RU" dirty="0"/>
              <a:t>документации – </a:t>
            </a:r>
            <a:br>
              <a:rPr lang="ru-RU" dirty="0"/>
            </a:br>
            <a:r>
              <a:rPr lang="ru-RU" dirty="0">
                <a:solidFill>
                  <a:srgbClr val="C00000"/>
                </a:solidFill>
              </a:rPr>
              <a:t>это проектные работы?</a:t>
            </a:r>
            <a:endParaRPr lang="ru-RU" dirty="0"/>
          </a:p>
        </p:txBody>
      </p:sp>
      <p:sp>
        <p:nvSpPr>
          <p:cNvPr id="4" name="Объект 2"/>
          <p:cNvSpPr txBox="1">
            <a:spLocks/>
          </p:cNvSpPr>
          <p:nvPr/>
        </p:nvSpPr>
        <p:spPr>
          <a:xfrm>
            <a:off x="469900" y="1706336"/>
            <a:ext cx="9755188" cy="5029200"/>
          </a:xfrm>
          <a:prstGeom prst="rect">
            <a:avLst/>
          </a:prstGeom>
        </p:spPr>
        <p:txBody>
          <a:bodyPr/>
          <a:lstStyle>
            <a:lvl1pPr marL="0">
              <a:defRPr lang="ru-RU" dirty="0" smtClean="0">
                <a:latin typeface="Arial" panose="020B0604020202020204" pitchFamily="34" charset="0"/>
                <a:ea typeface="+mn-ea"/>
                <a:cs typeface="Arial" panose="020B0604020202020204" pitchFamily="34" charset="0"/>
              </a:defRPr>
            </a:lvl1pPr>
            <a:lvl2pPr marL="457200">
              <a:defRPr>
                <a:latin typeface="PTSansPro-CaptionBold" panose="020B0703020203020204" pitchFamily="34" charset="-52"/>
                <a:ea typeface="+mn-ea"/>
                <a:cs typeface="+mn-cs"/>
              </a:defRPr>
            </a:lvl2pPr>
            <a:lvl3pPr marL="914400">
              <a:defRPr>
                <a:latin typeface="PTSansPro-CaptionBold" panose="020B0703020203020204" pitchFamily="34" charset="-52"/>
                <a:ea typeface="+mn-ea"/>
                <a:cs typeface="+mn-cs"/>
              </a:defRPr>
            </a:lvl3pPr>
            <a:lvl4pPr marL="1371600">
              <a:defRPr>
                <a:latin typeface="PTSansPro-CaptionBold" panose="020B0703020203020204" pitchFamily="34" charset="-52"/>
                <a:ea typeface="+mn-ea"/>
                <a:cs typeface="+mn-cs"/>
              </a:defRPr>
            </a:lvl4pPr>
            <a:lvl5pPr marL="1828800">
              <a:defRPr>
                <a:latin typeface="PTSansPro-CaptionBold" panose="020B0703020203020204" pitchFamily="34" charset="-52"/>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ru-RU" sz="2000" kern="0" dirty="0" smtClean="0">
                <a:solidFill>
                  <a:sysClr val="windowText" lastClr="000000"/>
                </a:solidFill>
              </a:rPr>
              <a:t>12.2. </a:t>
            </a:r>
            <a:r>
              <a:rPr lang="ru-RU" sz="2000" kern="0" dirty="0" smtClean="0">
                <a:solidFill>
                  <a:srgbClr val="FF0000"/>
                </a:solidFill>
              </a:rPr>
              <a:t>В случае проведения капитального ремонта </a:t>
            </a:r>
            <a:r>
              <a:rPr lang="ru-RU" sz="2000" kern="0" dirty="0" smtClean="0">
                <a:solidFill>
                  <a:sysClr val="windowText" lastClr="000000"/>
                </a:solidFill>
              </a:rPr>
              <a:t>объектов капитального строительства, финансируемого с привлечением средств бюджетов бюджетной системы Российской Федерации, средств лиц, указанных в части 1 статьи 8.3 настоящего Кодекса, </a:t>
            </a:r>
            <a:r>
              <a:rPr lang="ru-RU" sz="2000" kern="0" dirty="0" smtClean="0">
                <a:solidFill>
                  <a:srgbClr val="FF0000"/>
                </a:solidFill>
              </a:rPr>
              <a:t>осуществляется подготовка сметы на капитальный ремонт объектов капитального строительства </a:t>
            </a:r>
            <a:r>
              <a:rPr lang="ru-RU" sz="2000" kern="0" dirty="0" smtClean="0">
                <a:solidFill>
                  <a:sysClr val="windowText" lastClr="000000"/>
                </a:solidFill>
              </a:rPr>
              <a:t>на основании акта, утвержденного застройщиком или техническим заказчиком и содержащего перечень дефектов оснований, строительных конструкций, систем инженерно-технического обеспечения и сетей инженерно-технического обеспечения с указанием качественных и количественных характеристик таких дефектов, </a:t>
            </a:r>
            <a:r>
              <a:rPr lang="ru-RU" sz="2000" u="sng" kern="0" dirty="0" smtClean="0">
                <a:solidFill>
                  <a:srgbClr val="FF0000"/>
                </a:solidFill>
              </a:rPr>
              <a:t>и задания застройщика или технического заказчика на проектирование</a:t>
            </a:r>
            <a:r>
              <a:rPr lang="ru-RU" sz="2000" kern="0" dirty="0" smtClean="0">
                <a:solidFill>
                  <a:srgbClr val="FF0000"/>
                </a:solidFill>
              </a:rPr>
              <a:t> в зависимости от содержания работ, выполняемых при капитальном ремонте объектов капитального строительства</a:t>
            </a:r>
            <a:r>
              <a:rPr lang="ru-RU" sz="2000" kern="0" dirty="0" smtClean="0">
                <a:solidFill>
                  <a:sysClr val="windowText" lastClr="000000"/>
                </a:solidFill>
              </a:rPr>
              <a:t>. </a:t>
            </a:r>
            <a:r>
              <a:rPr lang="ru-RU" sz="2000" kern="0" dirty="0" smtClean="0">
                <a:solidFill>
                  <a:srgbClr val="0063A1"/>
                </a:solidFill>
              </a:rPr>
              <a:t>Застройщик по собственной инициативе вправе обеспечить подготовку иных разделов проектной документации, а также подготовку проектной документации при проведении капитального ремонта объектов капитального строительства в иных случаях, не указанных в настоящей части.</a:t>
            </a:r>
          </a:p>
          <a:p>
            <a:pPr algn="r"/>
            <a:r>
              <a:rPr lang="ru-RU" sz="2000" i="1" kern="0" dirty="0" smtClean="0">
                <a:solidFill>
                  <a:srgbClr val="0063A1"/>
                </a:solidFill>
              </a:rPr>
              <a:t>Ст. 48 </a:t>
            </a:r>
            <a:r>
              <a:rPr lang="ru-RU" sz="2000" i="1" kern="0" dirty="0" err="1" smtClean="0">
                <a:solidFill>
                  <a:srgbClr val="0063A1"/>
                </a:solidFill>
              </a:rPr>
              <a:t>ГрК</a:t>
            </a:r>
            <a:r>
              <a:rPr lang="ru-RU" sz="2000" i="1" kern="0" dirty="0" smtClean="0">
                <a:solidFill>
                  <a:srgbClr val="0063A1"/>
                </a:solidFill>
              </a:rPr>
              <a:t> РФ</a:t>
            </a:r>
          </a:p>
          <a:p>
            <a:endParaRPr lang="ru-RU" kern="0" dirty="0">
              <a:solidFill>
                <a:sysClr val="windowText" lastClr="000000"/>
              </a:solidFill>
            </a:endParaRPr>
          </a:p>
        </p:txBody>
      </p:sp>
    </p:spTree>
    <p:extLst>
      <p:ext uri="{BB962C8B-B14F-4D97-AF65-F5344CB8AC3E}">
        <p14:creationId xmlns:p14="http://schemas.microsoft.com/office/powerpoint/2010/main" val="724381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smtClean="0"/>
              <a:t>Разработка </a:t>
            </a:r>
            <a:r>
              <a:rPr lang="ru-RU" dirty="0" smtClean="0">
                <a:solidFill>
                  <a:srgbClr val="00B050"/>
                </a:solidFill>
              </a:rPr>
              <a:t>сметной</a:t>
            </a:r>
            <a:r>
              <a:rPr lang="ru-RU" dirty="0" smtClean="0"/>
              <a:t> документации требует членство СРО?</a:t>
            </a:r>
            <a:endParaRPr lang="ru-RU" dirty="0"/>
          </a:p>
        </p:txBody>
      </p:sp>
      <p:sp>
        <p:nvSpPr>
          <p:cNvPr id="3" name="Объект 2"/>
          <p:cNvSpPr>
            <a:spLocks noGrp="1"/>
          </p:cNvSpPr>
          <p:nvPr>
            <p:ph sz="quarter" idx="10"/>
          </p:nvPr>
        </p:nvSpPr>
        <p:spPr/>
        <p:txBody>
          <a:bodyPr/>
          <a:lstStyle/>
          <a:p>
            <a:endParaRPr lang="ru-RU"/>
          </a:p>
        </p:txBody>
      </p:sp>
      <p:graphicFrame>
        <p:nvGraphicFramePr>
          <p:cNvPr id="4" name="Объект 3"/>
          <p:cNvGraphicFramePr>
            <a:graphicFrameLocks/>
          </p:cNvGraphicFramePr>
          <p:nvPr>
            <p:extLst>
              <p:ext uri="{D42A27DB-BD31-4B8C-83A1-F6EECF244321}">
                <p14:modId xmlns:p14="http://schemas.microsoft.com/office/powerpoint/2010/main" val="1652853716"/>
              </p:ext>
            </p:extLst>
          </p:nvPr>
        </p:nvGraphicFramePr>
        <p:xfrm>
          <a:off x="393700" y="1571625"/>
          <a:ext cx="10058400" cy="5485172"/>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410866">
                <a:tc gridSpan="2">
                  <a:txBody>
                    <a:bodyPr/>
                    <a:lstStyle/>
                    <a:p>
                      <a:r>
                        <a:rPr lang="ru-RU" sz="2000" dirty="0" smtClean="0"/>
                        <a:t>СТАТЬЯ</a:t>
                      </a:r>
                      <a:r>
                        <a:rPr lang="ru-RU" sz="2000" baseline="0" dirty="0" smtClean="0"/>
                        <a:t> 48 </a:t>
                      </a:r>
                      <a:r>
                        <a:rPr lang="ru-RU" sz="2000" baseline="0" dirty="0" err="1" smtClean="0"/>
                        <a:t>ГрК</a:t>
                      </a:r>
                      <a:r>
                        <a:rPr lang="ru-RU" sz="2000" baseline="0" dirty="0" smtClean="0"/>
                        <a:t> РФ</a:t>
                      </a:r>
                      <a:endParaRPr lang="ru-RU" sz="2000" dirty="0"/>
                    </a:p>
                  </a:txBody>
                  <a:tcPr anchor="ctr" anchorCtr="1"/>
                </a:tc>
                <a:tc hMerge="1">
                  <a:txBody>
                    <a:bodyPr/>
                    <a:lstStyle/>
                    <a:p>
                      <a:endParaRPr lang="ru-RU" sz="1800" dirty="0"/>
                    </a:p>
                  </a:txBody>
                  <a:tcPr anchor="ctr" anchorCtr="1"/>
                </a:tc>
                <a:extLst>
                  <a:ext uri="{0D108BD9-81ED-4DB2-BD59-A6C34878D82A}">
                    <a16:rowId xmlns:a16="http://schemas.microsoft.com/office/drawing/2014/main" val="10000"/>
                  </a:ext>
                </a:extLst>
              </a:tr>
              <a:tr h="410866">
                <a:tc>
                  <a:txBody>
                    <a:bodyPr/>
                    <a:lstStyle/>
                    <a:p>
                      <a:pPr algn="ctr"/>
                      <a:r>
                        <a:rPr lang="ru-RU" sz="2000" b="1" dirty="0" smtClean="0"/>
                        <a:t>БЫЛО до 01.07.2017</a:t>
                      </a:r>
                      <a:endParaRPr lang="ru-RU" sz="2000" b="1" dirty="0"/>
                    </a:p>
                  </a:txBody>
                  <a:tcPr anchor="ctr" anchorCtr="1"/>
                </a:tc>
                <a:tc>
                  <a:txBody>
                    <a:bodyPr/>
                    <a:lstStyle/>
                    <a:p>
                      <a:pPr algn="ctr"/>
                      <a:r>
                        <a:rPr lang="ru-RU" sz="2000" b="1" dirty="0" smtClean="0"/>
                        <a:t>СТАЛО с 01.07.2017</a:t>
                      </a:r>
                      <a:endParaRPr lang="ru-RU" sz="2000" b="1" dirty="0"/>
                    </a:p>
                  </a:txBody>
                  <a:tcPr anchor="ctr" anchorCtr="1"/>
                </a:tc>
                <a:extLst>
                  <a:ext uri="{0D108BD9-81ED-4DB2-BD59-A6C34878D82A}">
                    <a16:rowId xmlns:a16="http://schemas.microsoft.com/office/drawing/2014/main" val="10001"/>
                  </a:ext>
                </a:extLst>
              </a:tr>
              <a:tr h="4055068">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ru-RU" sz="2000" b="0" i="0" u="none" strike="noStrike" baseline="0" dirty="0" smtClean="0">
                          <a:solidFill>
                            <a:schemeClr val="dk1"/>
                          </a:solidFill>
                          <a:latin typeface="+mn-lt"/>
                          <a:ea typeface="+mn-ea"/>
                          <a:cs typeface="+mn-cs"/>
                        </a:rPr>
                        <a:t>5. Лицом, осуществляющим подготовку проектной документации, </a:t>
                      </a:r>
                      <a:r>
                        <a:rPr lang="ru-RU" sz="2000" b="1" i="0" u="none" strike="noStrike" baseline="0" dirty="0" smtClean="0">
                          <a:solidFill>
                            <a:schemeClr val="dk1"/>
                          </a:solidFill>
                          <a:latin typeface="+mn-lt"/>
                          <a:ea typeface="+mn-ea"/>
                          <a:cs typeface="+mn-cs"/>
                        </a:rPr>
                        <a:t>может являться застройщик </a:t>
                      </a:r>
                      <a:r>
                        <a:rPr lang="ru-RU" sz="2000" b="0" i="0" u="none" strike="noStrike" baseline="0" dirty="0" smtClean="0">
                          <a:solidFill>
                            <a:schemeClr val="dk1"/>
                          </a:solidFill>
                          <a:latin typeface="+mn-lt"/>
                          <a:ea typeface="+mn-ea"/>
                          <a:cs typeface="+mn-cs"/>
                        </a:rPr>
                        <a:t>либо привлекаемое застройщиком или техническим заказчиком на основании договора физическое или юридическое лицо. … Лицо, осуществляющее подготовку проектной документации, вправе выполнять определенные виды работ по подготовке проектной документации самостоятельно </a:t>
                      </a:r>
                      <a:r>
                        <a:rPr lang="ru-RU" sz="2000" b="1" i="0" u="none" strike="noStrike" baseline="0" dirty="0" smtClean="0">
                          <a:solidFill>
                            <a:srgbClr val="C00000"/>
                          </a:solidFill>
                          <a:latin typeface="+mn-lt"/>
                          <a:ea typeface="+mn-ea"/>
                          <a:cs typeface="+mn-cs"/>
                        </a:rPr>
                        <a:t>при условии соответствия такого лица требованиям, предусмотренным частью 4 настоящей статьи</a:t>
                      </a:r>
                      <a:r>
                        <a:rPr lang="ru-RU" sz="2000" b="0" i="0" u="none" strike="noStrike" baseline="0" dirty="0" smtClean="0">
                          <a:solidFill>
                            <a:schemeClr val="dk1"/>
                          </a:solidFill>
                          <a:latin typeface="+mn-lt"/>
                          <a:ea typeface="+mn-ea"/>
                          <a:cs typeface="+mn-cs"/>
                        </a:rPr>
                        <a:t>, и (или) с привлечением других соответствующих указанным требованиям лиц.</a:t>
                      </a:r>
                    </a:p>
                  </a:txBody>
                  <a:tcPr anchor="ctr" anchorCtr="1"/>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ru-RU" sz="2000" b="0" i="0" u="none" strike="noStrike" baseline="0" dirty="0" smtClean="0">
                          <a:solidFill>
                            <a:schemeClr val="dk1"/>
                          </a:solidFill>
                          <a:latin typeface="+mn-lt"/>
                          <a:ea typeface="+mn-ea"/>
                          <a:cs typeface="+mn-cs"/>
                        </a:rPr>
                        <a:t>5. Лицом, осуществляющим подготовку проектной документации, </a:t>
                      </a:r>
                      <a:r>
                        <a:rPr lang="ru-RU" sz="2000" b="1" i="0" u="none" strike="noStrike" baseline="0" dirty="0" smtClean="0">
                          <a:solidFill>
                            <a:schemeClr val="dk1"/>
                          </a:solidFill>
                          <a:latin typeface="+mn-lt"/>
                          <a:ea typeface="+mn-ea"/>
                          <a:cs typeface="+mn-cs"/>
                        </a:rPr>
                        <a:t>может являться застройщик</a:t>
                      </a:r>
                      <a:r>
                        <a:rPr lang="ru-RU" sz="2000" b="0" i="0" u="none" strike="noStrike" baseline="0" dirty="0" smtClean="0">
                          <a:solidFill>
                            <a:schemeClr val="dk1"/>
                          </a:solidFill>
                          <a:latin typeface="+mn-lt"/>
                          <a:ea typeface="+mn-ea"/>
                          <a:cs typeface="+mn-cs"/>
                        </a:rPr>
                        <a:t> либо индивидуальный предприниматель или юридическое лицо, заключившие договор подряда на подготовку проектной документации. … </a:t>
                      </a:r>
                      <a:r>
                        <a:rPr lang="ru-RU" sz="2000" b="1" i="0" u="none" strike="noStrike" baseline="0" dirty="0" smtClean="0">
                          <a:solidFill>
                            <a:srgbClr val="C00000"/>
                          </a:solidFill>
                          <a:latin typeface="+mn-lt"/>
                          <a:ea typeface="+mn-ea"/>
                          <a:cs typeface="+mn-cs"/>
                        </a:rPr>
                        <a:t>Застройщик вправе выполнить подготовку проектной документации самостоятельно при условии, что он является членом саморегулируемой организации в области архитектурно-строительного проектирования</a:t>
                      </a:r>
                      <a:r>
                        <a:rPr lang="ru-RU" sz="2000" b="0" i="0" u="none" strike="noStrike" baseline="0" dirty="0" smtClean="0">
                          <a:solidFill>
                            <a:schemeClr val="dk1"/>
                          </a:solidFill>
                          <a:latin typeface="+mn-lt"/>
                          <a:ea typeface="+mn-ea"/>
                          <a:cs typeface="+mn-cs"/>
                        </a:rPr>
                        <a:t>, либо с привлечением иных лиц по договору подряда на подготовку проектной документации.</a:t>
                      </a:r>
                    </a:p>
                    <a:p>
                      <a:pPr marL="0" marR="0" indent="0" algn="ctr" defTabSz="914400" eaLnBrk="1" fontAlgn="auto" latinLnBrk="0" hangingPunct="1">
                        <a:lnSpc>
                          <a:spcPct val="100000"/>
                        </a:lnSpc>
                        <a:spcBef>
                          <a:spcPts val="0"/>
                        </a:spcBef>
                        <a:spcAft>
                          <a:spcPts val="0"/>
                        </a:spcAft>
                        <a:buClrTx/>
                        <a:buSzTx/>
                        <a:buFontTx/>
                        <a:buNone/>
                        <a:tabLst/>
                        <a:defRPr/>
                      </a:pPr>
                      <a:endParaRPr lang="ru-RU" sz="2000" dirty="0" smtClean="0"/>
                    </a:p>
                  </a:txBody>
                  <a:tcPr anchor="ctr" anchorCtr="1"/>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462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60999"/>
            <a:ext cx="8498520" cy="984885"/>
          </a:xfrm>
        </p:spPr>
        <p:txBody>
          <a:bodyPr/>
          <a:lstStyle/>
          <a:p>
            <a:r>
              <a:rPr lang="ru-RU" sz="3200" dirty="0" smtClean="0">
                <a:solidFill>
                  <a:srgbClr val="C00000"/>
                </a:solidFill>
              </a:rPr>
              <a:t>Только сметы </a:t>
            </a:r>
            <a:r>
              <a:rPr lang="ru-RU" sz="3200" dirty="0" smtClean="0"/>
              <a:t>достаточно </a:t>
            </a:r>
            <a:r>
              <a:rPr lang="ru-RU" sz="3200" dirty="0" smtClean="0">
                <a:solidFill>
                  <a:srgbClr val="C00000"/>
                </a:solidFill>
              </a:rPr>
              <a:t>для закупки</a:t>
            </a:r>
            <a:r>
              <a:rPr lang="ru-RU" sz="3200" dirty="0" smtClean="0"/>
              <a:t> работ по капитальному ремонту?</a:t>
            </a:r>
            <a:endParaRPr lang="ru-RU" sz="3200" dirty="0"/>
          </a:p>
        </p:txBody>
      </p:sp>
      <p:sp>
        <p:nvSpPr>
          <p:cNvPr id="3" name="Объект 2"/>
          <p:cNvSpPr>
            <a:spLocks noGrp="1"/>
          </p:cNvSpPr>
          <p:nvPr>
            <p:ph sz="quarter" idx="10"/>
          </p:nvPr>
        </p:nvSpPr>
        <p:spPr>
          <a:xfrm>
            <a:off x="528778" y="1571625"/>
            <a:ext cx="9755188" cy="5029200"/>
          </a:xfrm>
        </p:spPr>
        <p:txBody>
          <a:bodyPr/>
          <a:lstStyle/>
          <a:p>
            <a:r>
              <a:rPr lang="ru-RU" sz="2000" b="1" dirty="0"/>
              <a:t>Постановление Правительства РФ от 16.02.2008 </a:t>
            </a:r>
            <a:r>
              <a:rPr lang="ru-RU" sz="2000" b="1" dirty="0" smtClean="0"/>
              <a:t>№ 87 "О </a:t>
            </a:r>
            <a:r>
              <a:rPr lang="ru-RU" sz="2000" b="1" dirty="0"/>
              <a:t>составе разделов проектной документации и требованиях к их содержанию"</a:t>
            </a:r>
          </a:p>
          <a:p>
            <a:pPr algn="just"/>
            <a:endParaRPr lang="ru-RU" sz="2000" dirty="0" smtClean="0"/>
          </a:p>
          <a:p>
            <a:pPr algn="just"/>
            <a:r>
              <a:rPr lang="ru-RU" sz="2000" dirty="0" smtClean="0"/>
              <a:t>7</a:t>
            </a:r>
            <a:r>
              <a:rPr lang="ru-RU" sz="2000" dirty="0"/>
              <a:t>. Необходимость разработки требований к содержанию разделов проектной документации, наличие которых согласно настоящему Положению не является обязательным, определяется по согласованию между проектной организацией и заказчиком такой документации</a:t>
            </a:r>
            <a:r>
              <a:rPr lang="ru-RU" sz="2000" dirty="0" smtClean="0"/>
              <a:t>.</a:t>
            </a:r>
          </a:p>
          <a:p>
            <a:pPr algn="just"/>
            <a:r>
              <a:rPr lang="ru-RU" sz="2000" dirty="0" smtClean="0"/>
              <a:t>Разделы </a:t>
            </a:r>
            <a:r>
              <a:rPr lang="ru-RU" sz="2000" dirty="0">
                <a:solidFill>
                  <a:srgbClr val="C00000"/>
                </a:solidFill>
              </a:rPr>
              <a:t>6, 11, 5 и 9 </a:t>
            </a:r>
            <a:r>
              <a:rPr lang="ru-RU" sz="2000" dirty="0"/>
              <a:t>проектной документации, требования к содержанию которых устанавливаются соответственно пунктами 23, 27(1</a:t>
            </a:r>
            <a:r>
              <a:rPr lang="ru-RU" sz="2000" dirty="0">
                <a:solidFill>
                  <a:srgbClr val="000000"/>
                </a:solidFill>
              </a:rPr>
              <a:t>)</a:t>
            </a:r>
            <a:r>
              <a:rPr lang="ru-RU" sz="2000" dirty="0">
                <a:solidFill>
                  <a:srgbClr val="C00000"/>
                </a:solidFill>
              </a:rPr>
              <a:t> </a:t>
            </a:r>
            <a:r>
              <a:rPr lang="ru-RU" sz="2000" dirty="0">
                <a:solidFill>
                  <a:schemeClr val="tx1"/>
                </a:solidFill>
              </a:rPr>
              <a:t>- 31, 38 </a:t>
            </a:r>
            <a:r>
              <a:rPr lang="ru-RU" sz="2000" dirty="0"/>
              <a:t>и 42 настоящего Положения, разрабатываются в полном объеме для объектов капитального строительства, финансируемых </a:t>
            </a:r>
            <a:r>
              <a:rPr lang="ru-RU" sz="2000" b="1" dirty="0">
                <a:solidFill>
                  <a:srgbClr val="C00000"/>
                </a:solidFill>
              </a:rPr>
              <a:t>полностью или частично за счет средств соответствующих </a:t>
            </a:r>
            <a:r>
              <a:rPr lang="ru-RU" sz="2000" b="1" dirty="0" smtClean="0">
                <a:solidFill>
                  <a:srgbClr val="C00000"/>
                </a:solidFill>
              </a:rPr>
              <a:t>бюджетов*</a:t>
            </a:r>
            <a:r>
              <a:rPr lang="ru-RU" sz="2000" dirty="0" smtClean="0">
                <a:solidFill>
                  <a:srgbClr val="C00000"/>
                </a:solidFill>
              </a:rPr>
              <a:t>. </a:t>
            </a:r>
            <a:r>
              <a:rPr lang="ru-RU" sz="2000" dirty="0">
                <a:solidFill>
                  <a:srgbClr val="0063A1"/>
                </a:solidFill>
              </a:rPr>
              <a:t>Во всех остальных случаях необходимость и объем разработки указанных разделов определяются заказчиком и указываются в задании на проектирование.</a:t>
            </a:r>
          </a:p>
          <a:p>
            <a:endParaRPr lang="ru-RU" sz="2000" dirty="0"/>
          </a:p>
        </p:txBody>
      </p:sp>
      <p:sp>
        <p:nvSpPr>
          <p:cNvPr id="4" name="object 5"/>
          <p:cNvSpPr txBox="1"/>
          <p:nvPr/>
        </p:nvSpPr>
        <p:spPr>
          <a:xfrm>
            <a:off x="528777" y="5958519"/>
            <a:ext cx="564515" cy="972185"/>
          </a:xfrm>
          <a:prstGeom prst="rect">
            <a:avLst/>
          </a:prstGeom>
          <a:solidFill>
            <a:srgbClr val="0063A1"/>
          </a:solidFill>
        </p:spPr>
        <p:txBody>
          <a:bodyPr vert="horz" wrap="square" lIns="0" tIns="204470" rIns="0" bIns="0" rtlCol="0">
            <a:spAutoFit/>
          </a:bodyPr>
          <a:lstStyle/>
          <a:p>
            <a:pPr marL="169545">
              <a:lnSpc>
                <a:spcPct val="100000"/>
              </a:lnSpc>
              <a:spcBef>
                <a:spcPts val="1610"/>
              </a:spcBef>
            </a:pPr>
            <a:r>
              <a:rPr sz="3600" b="1" dirty="0">
                <a:solidFill>
                  <a:srgbClr val="FFFFFF"/>
                </a:solidFill>
                <a:latin typeface="PTSansPro-CaptionBold"/>
                <a:cs typeface="PTSansPro-CaptionBold"/>
              </a:rPr>
              <a:t>?</a:t>
            </a:r>
            <a:endParaRPr sz="3600" dirty="0">
              <a:latin typeface="PTSansPro-CaptionBold"/>
              <a:cs typeface="PTSansPro-CaptionBold"/>
            </a:endParaRPr>
          </a:p>
        </p:txBody>
      </p:sp>
      <p:sp>
        <p:nvSpPr>
          <p:cNvPr id="5" name="object 18"/>
          <p:cNvSpPr txBox="1"/>
          <p:nvPr/>
        </p:nvSpPr>
        <p:spPr>
          <a:xfrm>
            <a:off x="1177221" y="5971774"/>
            <a:ext cx="9093700" cy="962105"/>
          </a:xfrm>
          <a:prstGeom prst="rect">
            <a:avLst/>
          </a:prstGeom>
          <a:solidFill>
            <a:srgbClr val="E6E7E8"/>
          </a:solidFill>
        </p:spPr>
        <p:txBody>
          <a:bodyPr vert="horz" wrap="square" lIns="216000" tIns="324000" rIns="0" bIns="324000" rtlCol="0">
            <a:spAutoFit/>
          </a:bodyPr>
          <a:lstStyle/>
          <a:p>
            <a:r>
              <a:rPr lang="ru-RU" sz="2000" b="1" dirty="0" smtClean="0"/>
              <a:t>КАК БЫТЬ БЮДЖЕТНЫМ УЧРЕЖДЕНИЯМ И ЗАКАЗЧИКАМ ПО 223-ФЗ?</a:t>
            </a:r>
            <a:endParaRPr lang="ru-RU" sz="2000" b="1" dirty="0"/>
          </a:p>
        </p:txBody>
      </p:sp>
      <p:sp>
        <p:nvSpPr>
          <p:cNvPr id="6" name="Блок-схема: процесс 5"/>
          <p:cNvSpPr/>
          <p:nvPr/>
        </p:nvSpPr>
        <p:spPr>
          <a:xfrm>
            <a:off x="3898900" y="2409825"/>
            <a:ext cx="6372021" cy="2133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ru-RU" sz="1600" b="1" dirty="0"/>
              <a:t>Раздел 5 "Сведения об инженерном оборудовании, о сетях инженерно-технического обеспечения, перечень инженерно-технических мероприятий, содержание технологических решений"</a:t>
            </a:r>
          </a:p>
          <a:p>
            <a:pPr marL="285750" indent="-285750">
              <a:buFont typeface="Wingdings" panose="05000000000000000000" pitchFamily="2" charset="2"/>
              <a:buChar char="§"/>
            </a:pPr>
            <a:r>
              <a:rPr lang="ru-RU" sz="1600" b="1" dirty="0"/>
              <a:t>Раздел 6: "Проект организации строительства"</a:t>
            </a:r>
          </a:p>
          <a:p>
            <a:pPr marL="285750" indent="-285750">
              <a:buFont typeface="Wingdings" panose="05000000000000000000" pitchFamily="2" charset="2"/>
              <a:buChar char="§"/>
            </a:pPr>
            <a:r>
              <a:rPr lang="ru-RU" sz="1600" b="1" dirty="0"/>
              <a:t>Раздел 9 "Мероприятия по обеспечению пожарной безопасности</a:t>
            </a:r>
          </a:p>
          <a:p>
            <a:pPr marL="285750" indent="-285750">
              <a:buFont typeface="Wingdings" panose="05000000000000000000" pitchFamily="2" charset="2"/>
              <a:buChar char="§"/>
            </a:pPr>
            <a:r>
              <a:rPr lang="ru-RU" sz="1600" b="1" dirty="0"/>
              <a:t>Раздел 11 "Смета на строительство объектов капитального строительства"</a:t>
            </a:r>
          </a:p>
        </p:txBody>
      </p:sp>
    </p:spTree>
    <p:extLst>
      <p:ext uri="{BB962C8B-B14F-4D97-AF65-F5344CB8AC3E}">
        <p14:creationId xmlns:p14="http://schemas.microsoft.com/office/powerpoint/2010/main" val="21579793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1500" y="276225"/>
            <a:ext cx="9080500" cy="984885"/>
          </a:xfrm>
        </p:spPr>
        <p:txBody>
          <a:bodyPr/>
          <a:lstStyle/>
          <a:p>
            <a:r>
              <a:rPr lang="ru-RU" sz="3200" dirty="0">
                <a:solidFill>
                  <a:srgbClr val="C00000"/>
                </a:solidFill>
              </a:rPr>
              <a:t>Только сметы </a:t>
            </a:r>
            <a:r>
              <a:rPr lang="ru-RU" sz="3200" dirty="0"/>
              <a:t>достаточно </a:t>
            </a:r>
            <a:r>
              <a:rPr lang="ru-RU" sz="3200" dirty="0">
                <a:solidFill>
                  <a:srgbClr val="C00000"/>
                </a:solidFill>
              </a:rPr>
              <a:t>для закупки</a:t>
            </a:r>
            <a:r>
              <a:rPr lang="ru-RU" sz="3200" dirty="0"/>
              <a:t> работ по капитальному ремонту?</a:t>
            </a:r>
            <a:endParaRPr lang="ru-RU" sz="3200" b="0" dirty="0"/>
          </a:p>
        </p:txBody>
      </p:sp>
      <p:sp>
        <p:nvSpPr>
          <p:cNvPr id="3" name="Объект 2"/>
          <p:cNvSpPr>
            <a:spLocks noGrp="1"/>
          </p:cNvSpPr>
          <p:nvPr>
            <p:ph sz="quarter" idx="10"/>
          </p:nvPr>
        </p:nvSpPr>
        <p:spPr/>
        <p:txBody>
          <a:bodyPr/>
          <a:lstStyle/>
          <a:p>
            <a:pPr algn="just"/>
            <a:r>
              <a:rPr lang="ru-RU" sz="2400" dirty="0" smtClean="0"/>
              <a:t>«….Автоматические </a:t>
            </a:r>
            <a:r>
              <a:rPr lang="ru-RU" sz="2400" dirty="0"/>
              <a:t>установки пожаротушения и пожарной сигнализации должны монтироваться в зданиях и сооружениях в соответствии </a:t>
            </a:r>
            <a:r>
              <a:rPr lang="ru-RU" sz="2400" b="1" dirty="0"/>
              <a:t>с проектной документацией, разработанной и утвержденной в установленном </a:t>
            </a:r>
            <a:r>
              <a:rPr lang="ru-RU" sz="2400" b="1" dirty="0" smtClean="0"/>
              <a:t>порядке</a:t>
            </a:r>
            <a:r>
              <a:rPr lang="ru-RU" sz="2400" dirty="0" smtClean="0"/>
              <a:t>…»</a:t>
            </a:r>
          </a:p>
          <a:p>
            <a:pPr algn="just"/>
            <a:endParaRPr lang="ru-RU" sz="2400" dirty="0"/>
          </a:p>
          <a:p>
            <a:pPr algn="just"/>
            <a:endParaRPr lang="ru-RU" sz="2400" dirty="0" smtClean="0"/>
          </a:p>
          <a:p>
            <a:pPr algn="l"/>
            <a:r>
              <a:rPr lang="ru-RU" sz="2400" dirty="0" smtClean="0"/>
              <a:t>(ст. 83 Федерального закона </a:t>
            </a:r>
            <a:r>
              <a:rPr lang="ru-RU" sz="2400" dirty="0"/>
              <a:t>от 22.07.2008 </a:t>
            </a:r>
            <a:r>
              <a:rPr lang="ru-RU" sz="2400" dirty="0" smtClean="0"/>
              <a:t>№ 123-ФЗ "Технический </a:t>
            </a:r>
            <a:r>
              <a:rPr lang="ru-RU" sz="2400" dirty="0"/>
              <a:t>регламент о требованиях пожарной </a:t>
            </a:r>
            <a:r>
              <a:rPr lang="ru-RU" sz="2400" dirty="0" smtClean="0"/>
              <a:t>безопасности»)</a:t>
            </a:r>
            <a:endParaRPr lang="ru-RU" sz="2400" dirty="0"/>
          </a:p>
          <a:p>
            <a:endParaRPr lang="ru-RU" b="1" i="1" dirty="0"/>
          </a:p>
          <a:p>
            <a:endParaRPr lang="ru-RU" dirty="0"/>
          </a:p>
        </p:txBody>
      </p:sp>
    </p:spTree>
    <p:extLst>
      <p:ext uri="{BB962C8B-B14F-4D97-AF65-F5344CB8AC3E}">
        <p14:creationId xmlns:p14="http://schemas.microsoft.com/office/powerpoint/2010/main" val="3541546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422553"/>
            <a:ext cx="8498520" cy="861774"/>
          </a:xfrm>
        </p:spPr>
        <p:txBody>
          <a:bodyPr/>
          <a:lstStyle/>
          <a:p>
            <a:r>
              <a:rPr lang="ru-RU" sz="2800" dirty="0">
                <a:solidFill>
                  <a:srgbClr val="C00000"/>
                </a:solidFill>
              </a:rPr>
              <a:t>Только сметы </a:t>
            </a:r>
            <a:r>
              <a:rPr lang="ru-RU" sz="2800" dirty="0"/>
              <a:t>достаточно </a:t>
            </a:r>
            <a:r>
              <a:rPr lang="ru-RU" sz="2800" dirty="0">
                <a:solidFill>
                  <a:srgbClr val="C00000"/>
                </a:solidFill>
              </a:rPr>
              <a:t>для закупки</a:t>
            </a:r>
            <a:r>
              <a:rPr lang="ru-RU" sz="2800" dirty="0"/>
              <a:t> работ по капитальному ремонту?</a:t>
            </a:r>
          </a:p>
        </p:txBody>
      </p:sp>
      <p:sp>
        <p:nvSpPr>
          <p:cNvPr id="3" name="Объект 2"/>
          <p:cNvSpPr>
            <a:spLocks noGrp="1"/>
          </p:cNvSpPr>
          <p:nvPr>
            <p:ph sz="quarter" idx="10"/>
          </p:nvPr>
        </p:nvSpPr>
        <p:spPr>
          <a:xfrm>
            <a:off x="469900" y="1495425"/>
            <a:ext cx="9755188" cy="5029200"/>
          </a:xfrm>
        </p:spPr>
        <p:txBody>
          <a:bodyPr/>
          <a:lstStyle/>
          <a:p>
            <a:pPr algn="just"/>
            <a:r>
              <a:rPr lang="ru-RU" sz="1700" dirty="0"/>
              <a:t>Частью 1 ст. 83 Федерального закона от 22.07.2008 N 123-ФЗ "Технический регламент о требованиях пожарной безопасности" предусмотрено, что автоматические установки пожаротушения и пожарной сигнализации должны монтироваться в зданиях и сооружениях в соответствии с проектной документацией, разработанной и утвержденной в установленном порядке.</a:t>
            </a:r>
          </a:p>
          <a:p>
            <a:pPr algn="just"/>
            <a:endParaRPr lang="ru-RU" sz="1700" dirty="0" smtClean="0"/>
          </a:p>
          <a:p>
            <a:pPr algn="just"/>
            <a:r>
              <a:rPr lang="ru-RU" sz="1700" dirty="0" smtClean="0"/>
              <a:t>Вместе </a:t>
            </a:r>
            <a:r>
              <a:rPr lang="ru-RU" sz="1700" dirty="0"/>
              <a:t>с тем, несмотря на содержание извещение о проведении запроса котировок, включающего </a:t>
            </a:r>
            <a:r>
              <a:rPr lang="ru-RU" sz="1700" dirty="0">
                <a:solidFill>
                  <a:srgbClr val="C00000"/>
                </a:solidFill>
              </a:rPr>
              <a:t>в предмет закупки монтаж пожарной сигнализации, в приложении к нему отсутствует проектная документация на проведение указанных работ, что очевидно свидетельствует о необъективном (неполном) описании объекта закупки и нарушении заказчиком при формировании извещения требований п. 1 ч. 1 ст. 33 Закона о контрактной системе.</a:t>
            </a:r>
          </a:p>
          <a:p>
            <a:pPr algn="just"/>
            <a:endParaRPr lang="ru-RU" sz="1700" dirty="0" smtClean="0"/>
          </a:p>
          <a:p>
            <a:pPr algn="just"/>
            <a:r>
              <a:rPr lang="ru-RU" sz="1700" dirty="0" smtClean="0"/>
              <a:t>Доводы </a:t>
            </a:r>
            <a:r>
              <a:rPr lang="ru-RU" sz="1700" dirty="0"/>
              <a:t>учреждения о фактическом проведении запроса котировок исключительно на выполнение работ по монтажу охранной сигнализации, не требующих разработки проектной документации и не являющихся лицензируемым видом деятельности, не принимаются во внимание кассационным судом, поскольку прямо противоречат документации о закупке и установленным судами обстоятельствам дела</a:t>
            </a:r>
            <a:r>
              <a:rPr lang="ru-RU" sz="1700" dirty="0" smtClean="0"/>
              <a:t>.</a:t>
            </a:r>
          </a:p>
          <a:p>
            <a:pPr algn="just"/>
            <a:endParaRPr lang="ru-RU" sz="1700" dirty="0"/>
          </a:p>
          <a:p>
            <a:pPr algn="r"/>
            <a:r>
              <a:rPr lang="ru-RU" sz="1700" i="1" dirty="0">
                <a:solidFill>
                  <a:srgbClr val="0063A1"/>
                </a:solidFill>
              </a:rPr>
              <a:t>и</a:t>
            </a:r>
            <a:r>
              <a:rPr lang="ru-RU" sz="1700" i="1" dirty="0" smtClean="0">
                <a:solidFill>
                  <a:srgbClr val="0063A1"/>
                </a:solidFill>
              </a:rPr>
              <a:t>з постановления </a:t>
            </a:r>
            <a:r>
              <a:rPr lang="ru-RU" sz="1700" i="1" dirty="0">
                <a:solidFill>
                  <a:srgbClr val="0063A1"/>
                </a:solidFill>
              </a:rPr>
              <a:t>Арбитражного суда Уральского округа </a:t>
            </a:r>
            <a:endParaRPr lang="ru-RU" sz="1700" i="1" dirty="0" smtClean="0">
              <a:solidFill>
                <a:srgbClr val="0063A1"/>
              </a:solidFill>
            </a:endParaRPr>
          </a:p>
          <a:p>
            <a:pPr algn="r"/>
            <a:r>
              <a:rPr lang="ru-RU" sz="1700" i="1" dirty="0" smtClean="0">
                <a:solidFill>
                  <a:srgbClr val="0063A1"/>
                </a:solidFill>
              </a:rPr>
              <a:t>от </a:t>
            </a:r>
            <a:r>
              <a:rPr lang="ru-RU" sz="1700" i="1" dirty="0">
                <a:solidFill>
                  <a:srgbClr val="0063A1"/>
                </a:solidFill>
              </a:rPr>
              <a:t>20.06.2018 </a:t>
            </a:r>
            <a:r>
              <a:rPr lang="ru-RU" sz="1700" i="1" dirty="0" smtClean="0">
                <a:solidFill>
                  <a:srgbClr val="0063A1"/>
                </a:solidFill>
              </a:rPr>
              <a:t>№ </a:t>
            </a:r>
            <a:r>
              <a:rPr lang="ru-RU" sz="1700" i="1" dirty="0">
                <a:solidFill>
                  <a:srgbClr val="0063A1"/>
                </a:solidFill>
              </a:rPr>
              <a:t>Ф09-3454/18 по делу </a:t>
            </a:r>
            <a:r>
              <a:rPr lang="ru-RU" sz="1700" i="1" dirty="0" smtClean="0">
                <a:solidFill>
                  <a:srgbClr val="0063A1"/>
                </a:solidFill>
              </a:rPr>
              <a:t>№ </a:t>
            </a:r>
            <a:r>
              <a:rPr lang="ru-RU" sz="1700" i="1" dirty="0">
                <a:solidFill>
                  <a:srgbClr val="0063A1"/>
                </a:solidFill>
              </a:rPr>
              <a:t>А34-12159/2017</a:t>
            </a:r>
          </a:p>
          <a:p>
            <a:pPr algn="just"/>
            <a:endParaRPr lang="ru-RU" i="1" dirty="0">
              <a:solidFill>
                <a:srgbClr val="0063A1"/>
              </a:solidFill>
            </a:endParaRPr>
          </a:p>
          <a:p>
            <a:endParaRPr lang="ru-RU" dirty="0"/>
          </a:p>
        </p:txBody>
      </p:sp>
    </p:spTree>
    <p:extLst>
      <p:ext uri="{BB962C8B-B14F-4D97-AF65-F5344CB8AC3E}">
        <p14:creationId xmlns:p14="http://schemas.microsoft.com/office/powerpoint/2010/main" val="3075773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422554"/>
            <a:ext cx="8498520" cy="861774"/>
          </a:xfrm>
        </p:spPr>
        <p:txBody>
          <a:bodyPr/>
          <a:lstStyle/>
          <a:p>
            <a:r>
              <a:rPr lang="ru-RU" sz="2800" dirty="0">
                <a:solidFill>
                  <a:srgbClr val="C00000"/>
                </a:solidFill>
              </a:rPr>
              <a:t>Только сметы </a:t>
            </a:r>
            <a:r>
              <a:rPr lang="ru-RU" sz="2800" dirty="0"/>
              <a:t>достаточно </a:t>
            </a:r>
            <a:r>
              <a:rPr lang="ru-RU" sz="2800" dirty="0">
                <a:solidFill>
                  <a:srgbClr val="C00000"/>
                </a:solidFill>
              </a:rPr>
              <a:t>для закупки</a:t>
            </a:r>
            <a:r>
              <a:rPr lang="ru-RU" sz="2800" dirty="0"/>
              <a:t> работ по капитальному ремонту?</a:t>
            </a:r>
          </a:p>
        </p:txBody>
      </p:sp>
      <p:sp>
        <p:nvSpPr>
          <p:cNvPr id="3" name="Объект 2"/>
          <p:cNvSpPr>
            <a:spLocks noGrp="1"/>
          </p:cNvSpPr>
          <p:nvPr>
            <p:ph sz="quarter" idx="10"/>
          </p:nvPr>
        </p:nvSpPr>
        <p:spPr>
          <a:xfrm>
            <a:off x="393700" y="1571625"/>
            <a:ext cx="9982200" cy="5029200"/>
          </a:xfrm>
        </p:spPr>
        <p:txBody>
          <a:bodyPr/>
          <a:lstStyle/>
          <a:p>
            <a:pPr algn="just"/>
            <a:r>
              <a:rPr lang="ru-RU" dirty="0"/>
              <a:t>Действительно согласно части 1 статьи 83 Федерального закона от 22.07.2008 N 123-ФЗ "Технический регламент о требованиях пожарной безопасности" автоматические установки пожаротушения и пожарной сигнализации должны монтироваться в зданиях и сооружениях в соответствии с проектной документацией, разработанной и утвержденной в установленном порядке. </a:t>
            </a:r>
            <a:r>
              <a:rPr lang="ru-RU" dirty="0">
                <a:solidFill>
                  <a:srgbClr val="C00000"/>
                </a:solidFill>
              </a:rPr>
              <a:t>Доводы заявителя о том, что такой документации не требуется со ссылкой на положения Градостроительного кодекса Российской Федерации, поскольку капитальный ремонт помещений почты не осуществлялся, подлежат отклонению, так как наличие указанной документации, утвержденной собственником помещений, прямо предусмотрено требованиями пожарной безопасности.</a:t>
            </a:r>
          </a:p>
          <a:p>
            <a:pPr algn="just"/>
            <a:endParaRPr lang="ru-RU" dirty="0" smtClean="0"/>
          </a:p>
          <a:p>
            <a:pPr algn="just"/>
            <a:r>
              <a:rPr lang="ru-RU" dirty="0" smtClean="0"/>
              <a:t>Вместе </a:t>
            </a:r>
            <a:r>
              <a:rPr lang="ru-RU" dirty="0"/>
              <a:t>с тем, проверив доводы и основания жалобы участника закупки, УФАС в оспариваемом решении не делает вывода о нарушении со стороны заявителя требований части 10 статьи 3 Закона о закупке, в том числе </a:t>
            </a:r>
            <a:r>
              <a:rPr lang="ru-RU" dirty="0" err="1"/>
              <a:t>неразмещение</a:t>
            </a:r>
            <a:r>
              <a:rPr lang="ru-RU" dirty="0"/>
              <a:t> в единой информационной системе информации о закупке, подлежащей в соответствии с настоящим Федеральным законом размещению в единой информационной системе, или нарушения сроков такого размещения</a:t>
            </a:r>
            <a:r>
              <a:rPr lang="ru-RU" dirty="0" smtClean="0"/>
              <a:t>.</a:t>
            </a:r>
          </a:p>
          <a:p>
            <a:endParaRPr lang="ru-RU" dirty="0"/>
          </a:p>
          <a:p>
            <a:pPr algn="r"/>
            <a:r>
              <a:rPr lang="ru-RU" i="1" dirty="0">
                <a:solidFill>
                  <a:srgbClr val="0063A1"/>
                </a:solidFill>
              </a:rPr>
              <a:t>и</a:t>
            </a:r>
            <a:r>
              <a:rPr lang="ru-RU" i="1" dirty="0" smtClean="0">
                <a:solidFill>
                  <a:srgbClr val="0063A1"/>
                </a:solidFill>
              </a:rPr>
              <a:t>з постановления Арбитражного </a:t>
            </a:r>
            <a:r>
              <a:rPr lang="ru-RU" i="1" dirty="0">
                <a:solidFill>
                  <a:srgbClr val="0063A1"/>
                </a:solidFill>
              </a:rPr>
              <a:t>суда Центрального округа от 03.11.2017 N Ф10-4561/2017 по делу N А64-5195/2016</a:t>
            </a:r>
          </a:p>
          <a:p>
            <a:endParaRPr lang="ru-RU" dirty="0"/>
          </a:p>
          <a:p>
            <a:endParaRPr lang="ru-RU" dirty="0"/>
          </a:p>
        </p:txBody>
      </p:sp>
    </p:spTree>
    <p:extLst>
      <p:ext uri="{BB962C8B-B14F-4D97-AF65-F5344CB8AC3E}">
        <p14:creationId xmlns:p14="http://schemas.microsoft.com/office/powerpoint/2010/main" val="1245160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smtClean="0"/>
              <a:t>Как отличить капитальный ремонт </a:t>
            </a:r>
            <a:br>
              <a:rPr lang="ru-RU" dirty="0" smtClean="0"/>
            </a:br>
            <a:r>
              <a:rPr lang="ru-RU" dirty="0" smtClean="0"/>
              <a:t>от текущего?</a:t>
            </a:r>
            <a:endParaRPr lang="ru-RU" dirty="0"/>
          </a:p>
        </p:txBody>
      </p:sp>
      <p:sp>
        <p:nvSpPr>
          <p:cNvPr id="3" name="Объект 2"/>
          <p:cNvSpPr>
            <a:spLocks noGrp="1"/>
          </p:cNvSpPr>
          <p:nvPr>
            <p:ph sz="quarter" idx="10"/>
          </p:nvPr>
        </p:nvSpPr>
        <p:spPr>
          <a:xfrm>
            <a:off x="469900" y="1592177"/>
            <a:ext cx="9755188" cy="5029200"/>
          </a:xfrm>
        </p:spPr>
        <p:txBody>
          <a:bodyPr/>
          <a:lstStyle/>
          <a:p>
            <a:pPr algn="just"/>
            <a:r>
              <a:rPr lang="ru-RU" dirty="0"/>
              <a:t>14.2) </a:t>
            </a:r>
            <a:r>
              <a:rPr lang="ru-RU" b="1" dirty="0">
                <a:solidFill>
                  <a:srgbClr val="0063A1"/>
                </a:solidFill>
              </a:rPr>
              <a:t>капитальный ремонт объектов капитального строительства </a:t>
            </a:r>
            <a:r>
              <a:rPr lang="ru-RU" dirty="0"/>
              <a:t>(за исключением линейных объектов) - замена и (или) восстановление </a:t>
            </a:r>
            <a:r>
              <a:rPr lang="ru-RU" i="1" u="sng" dirty="0"/>
              <a:t>строительных конструкций </a:t>
            </a:r>
            <a:r>
              <a:rPr lang="ru-RU" dirty="0"/>
              <a:t>объектов капитального строительства </a:t>
            </a:r>
            <a:r>
              <a:rPr lang="ru-RU" i="1" u="sng" dirty="0"/>
              <a:t>или элементов таких конструкций</a:t>
            </a:r>
            <a:r>
              <a:rPr lang="ru-RU" dirty="0"/>
              <a:t>, за исключением несущих строительных конструкций, </a:t>
            </a:r>
            <a:r>
              <a:rPr lang="ru-RU" i="1" u="sng" dirty="0"/>
              <a:t>замена и (или) восстановление систем инженерно-технического обеспечения и сетей инженерно-технического обеспечения </a:t>
            </a:r>
            <a:r>
              <a:rPr lang="ru-RU" dirty="0"/>
              <a:t>объектов капитального строительства или их элементов, а также замена отдельных элементов несущих строительных конструкций на аналогичные или иные улучшающие показатели таких конструкций элементы и (или) восстановление указанных </a:t>
            </a:r>
            <a:r>
              <a:rPr lang="ru-RU" dirty="0" smtClean="0"/>
              <a:t>элементов (ст. 1 </a:t>
            </a:r>
            <a:r>
              <a:rPr lang="ru-RU" dirty="0" err="1" smtClean="0"/>
              <a:t>ГрК</a:t>
            </a:r>
            <a:r>
              <a:rPr lang="ru-RU" dirty="0" smtClean="0"/>
              <a:t> РФ);</a:t>
            </a:r>
            <a:endParaRPr lang="ru-RU" dirty="0"/>
          </a:p>
          <a:p>
            <a:endParaRPr lang="ru-RU" dirty="0" smtClean="0"/>
          </a:p>
        </p:txBody>
      </p:sp>
      <p:sp>
        <p:nvSpPr>
          <p:cNvPr id="4" name="object 17"/>
          <p:cNvSpPr txBox="1"/>
          <p:nvPr/>
        </p:nvSpPr>
        <p:spPr>
          <a:xfrm>
            <a:off x="571644" y="4314825"/>
            <a:ext cx="701983" cy="1535490"/>
          </a:xfrm>
          <a:prstGeom prst="rect">
            <a:avLst/>
          </a:prstGeom>
          <a:solidFill>
            <a:srgbClr val="CE171E"/>
          </a:solidFill>
        </p:spPr>
        <p:txBody>
          <a:bodyPr vert="horz" wrap="square" lIns="0" tIns="468000" rIns="0" bIns="468000" rtlCol="0">
            <a:spAutoFit/>
          </a:bodyPr>
          <a:lstStyle/>
          <a:p>
            <a:pPr algn="ctr">
              <a:lnSpc>
                <a:spcPct val="100000"/>
              </a:lnSpc>
              <a:spcBef>
                <a:spcPts val="1610"/>
              </a:spcBef>
            </a:pPr>
            <a:r>
              <a:rPr sz="3600" b="1" dirty="0" smtClean="0">
                <a:solidFill>
                  <a:srgbClr val="FFFFFF"/>
                </a:solidFill>
                <a:latin typeface="PTSansPro-CaptionBold"/>
                <a:cs typeface="PTSansPro-CaptionBold"/>
              </a:rPr>
              <a:t>!</a:t>
            </a:r>
            <a:endParaRPr sz="3600" dirty="0">
              <a:latin typeface="PTSansPro-CaptionBold"/>
              <a:cs typeface="PTSansPro-CaptionBold"/>
            </a:endParaRPr>
          </a:p>
        </p:txBody>
      </p:sp>
      <p:sp>
        <p:nvSpPr>
          <p:cNvPr id="5" name="object 18"/>
          <p:cNvSpPr txBox="1"/>
          <p:nvPr/>
        </p:nvSpPr>
        <p:spPr>
          <a:xfrm>
            <a:off x="1460497" y="4292045"/>
            <a:ext cx="8658271" cy="1558270"/>
          </a:xfrm>
          <a:prstGeom prst="rect">
            <a:avLst/>
          </a:prstGeom>
          <a:solidFill>
            <a:srgbClr val="E6E7E8"/>
          </a:solidFill>
        </p:spPr>
        <p:txBody>
          <a:bodyPr vert="horz" wrap="square" lIns="180000" tIns="108000" rIns="180000" bIns="216000" rtlCol="0">
            <a:spAutoFit/>
          </a:bodyPr>
          <a:lstStyle/>
          <a:p>
            <a:pPr algn="just"/>
            <a:r>
              <a:rPr lang="ru-RU" sz="2000" b="1" dirty="0" smtClean="0"/>
              <a:t>строительная </a:t>
            </a:r>
            <a:r>
              <a:rPr lang="ru-RU" sz="2000" b="1" dirty="0"/>
              <a:t>конструкция </a:t>
            </a:r>
            <a:r>
              <a:rPr lang="ru-RU" sz="2000" dirty="0"/>
              <a:t>- часть здания или сооружения, выполняющая определенные несущие, ограждающие и (или) эстетические </a:t>
            </a:r>
            <a:r>
              <a:rPr lang="ru-RU" sz="2000" dirty="0" smtClean="0"/>
              <a:t>функции </a:t>
            </a:r>
            <a:br>
              <a:rPr lang="ru-RU" sz="2000" dirty="0" smtClean="0"/>
            </a:br>
            <a:r>
              <a:rPr lang="ru-RU" sz="2000" dirty="0" smtClean="0"/>
              <a:t>(п.24 Федерального закона </a:t>
            </a:r>
            <a:r>
              <a:rPr lang="ru-RU" sz="2000" dirty="0"/>
              <a:t>от 30.12.2009 </a:t>
            </a:r>
            <a:r>
              <a:rPr lang="ru-RU" sz="2000" dirty="0" smtClean="0"/>
              <a:t>№ 384-ФЗ «Технический </a:t>
            </a:r>
            <a:r>
              <a:rPr lang="ru-RU" sz="2000" dirty="0"/>
              <a:t>регламент о безопасности зданий и </a:t>
            </a:r>
            <a:r>
              <a:rPr lang="ru-RU" sz="2000" dirty="0" smtClean="0"/>
              <a:t>сооружений»)</a:t>
            </a:r>
            <a:endParaRPr lang="ru-RU" sz="2000" dirty="0"/>
          </a:p>
        </p:txBody>
      </p:sp>
      <p:sp>
        <p:nvSpPr>
          <p:cNvPr id="6" name="object 17"/>
          <p:cNvSpPr txBox="1"/>
          <p:nvPr/>
        </p:nvSpPr>
        <p:spPr>
          <a:xfrm>
            <a:off x="571643" y="5971223"/>
            <a:ext cx="701983" cy="917513"/>
          </a:xfrm>
          <a:prstGeom prst="rect">
            <a:avLst/>
          </a:prstGeom>
          <a:solidFill>
            <a:srgbClr val="CE171E"/>
          </a:solidFill>
        </p:spPr>
        <p:txBody>
          <a:bodyPr vert="horz" wrap="square" lIns="0" tIns="180000" rIns="0" bIns="180000" rtlCol="0">
            <a:spAutoFit/>
          </a:bodyPr>
          <a:lstStyle/>
          <a:p>
            <a:pPr algn="ctr">
              <a:lnSpc>
                <a:spcPct val="100000"/>
              </a:lnSpc>
              <a:spcBef>
                <a:spcPts val="1610"/>
              </a:spcBef>
            </a:pPr>
            <a:r>
              <a:rPr sz="3600" b="1" dirty="0" smtClean="0">
                <a:solidFill>
                  <a:srgbClr val="FFFFFF"/>
                </a:solidFill>
                <a:latin typeface="PTSansPro-CaptionBold"/>
                <a:cs typeface="PTSansPro-CaptionBold"/>
              </a:rPr>
              <a:t>!</a:t>
            </a:r>
            <a:endParaRPr sz="3600" dirty="0">
              <a:latin typeface="PTSansPro-CaptionBold"/>
              <a:cs typeface="PTSansPro-CaptionBold"/>
            </a:endParaRPr>
          </a:p>
        </p:txBody>
      </p:sp>
      <p:sp>
        <p:nvSpPr>
          <p:cNvPr id="7" name="object 18"/>
          <p:cNvSpPr txBox="1"/>
          <p:nvPr/>
        </p:nvSpPr>
        <p:spPr>
          <a:xfrm>
            <a:off x="1460498" y="5971223"/>
            <a:ext cx="8658271" cy="942717"/>
          </a:xfrm>
          <a:prstGeom prst="rect">
            <a:avLst/>
          </a:prstGeom>
          <a:solidFill>
            <a:srgbClr val="E6E7E8"/>
          </a:solidFill>
        </p:spPr>
        <p:txBody>
          <a:bodyPr vert="horz" wrap="square" lIns="180000" tIns="108000" rIns="180000" bIns="216000" rtlCol="0">
            <a:spAutoFit/>
          </a:bodyPr>
          <a:lstStyle/>
          <a:p>
            <a:pPr algn="just"/>
            <a:r>
              <a:rPr lang="ru-RU" sz="2000" dirty="0"/>
              <a:t>"...</a:t>
            </a:r>
            <a:r>
              <a:rPr lang="ru-RU" sz="2000" b="1" dirty="0"/>
              <a:t>Элемент строительной конструкции</a:t>
            </a:r>
            <a:r>
              <a:rPr lang="ru-RU" sz="2000" dirty="0"/>
              <a:t>: составная часть сборной или монолитной конструкции</a:t>
            </a:r>
            <a:r>
              <a:rPr lang="ru-RU" sz="2000" dirty="0" smtClean="0"/>
              <a:t>...« (</a:t>
            </a:r>
            <a:r>
              <a:rPr lang="ru-RU" sz="2000" dirty="0"/>
              <a:t>ГОСТ </a:t>
            </a:r>
            <a:r>
              <a:rPr lang="ru-RU" sz="2000" dirty="0" smtClean="0"/>
              <a:t>21.501-2011)</a:t>
            </a:r>
            <a:endParaRPr lang="ru-RU" sz="2000" dirty="0"/>
          </a:p>
        </p:txBody>
      </p:sp>
    </p:spTree>
    <p:extLst>
      <p:ext uri="{BB962C8B-B14F-4D97-AF65-F5344CB8AC3E}">
        <p14:creationId xmlns:p14="http://schemas.microsoft.com/office/powerpoint/2010/main" val="233950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422554"/>
            <a:ext cx="8498520" cy="861774"/>
          </a:xfrm>
        </p:spPr>
        <p:txBody>
          <a:bodyPr/>
          <a:lstStyle/>
          <a:p>
            <a:r>
              <a:rPr lang="ru-RU" sz="2800" dirty="0" smtClean="0"/>
              <a:t>Что необходимо учесть при закупках работ по разработке проектной документации?</a:t>
            </a:r>
            <a:endParaRPr lang="ru-RU" sz="2800" dirty="0"/>
          </a:p>
        </p:txBody>
      </p:sp>
      <p:sp>
        <p:nvSpPr>
          <p:cNvPr id="3" name="Объект 2"/>
          <p:cNvSpPr>
            <a:spLocks noGrp="1"/>
          </p:cNvSpPr>
          <p:nvPr>
            <p:ph sz="quarter" idx="10"/>
          </p:nvPr>
        </p:nvSpPr>
        <p:spPr>
          <a:xfrm>
            <a:off x="469900" y="1647825"/>
            <a:ext cx="9755188" cy="5029200"/>
          </a:xfrm>
        </p:spPr>
        <p:txBody>
          <a:bodyPr/>
          <a:lstStyle/>
          <a:p>
            <a:pPr marL="342900" indent="-342900" algn="just">
              <a:buFont typeface="Wingdings" panose="05000000000000000000" pitchFamily="2" charset="2"/>
              <a:buChar char="q"/>
            </a:pPr>
            <a:r>
              <a:rPr lang="ru-RU" sz="2000" dirty="0" smtClean="0"/>
              <a:t>С </a:t>
            </a:r>
            <a:r>
              <a:rPr lang="ru-RU" sz="2000" b="1" dirty="0" smtClean="0">
                <a:solidFill>
                  <a:srgbClr val="FF0000"/>
                </a:solidFill>
              </a:rPr>
              <a:t>01.01.2019</a:t>
            </a:r>
            <a:r>
              <a:rPr lang="ru-RU" sz="2000" dirty="0" smtClean="0"/>
              <a:t> - Сведения </a:t>
            </a:r>
            <a:r>
              <a:rPr lang="ru-RU" sz="2000" dirty="0"/>
              <a:t>об объекте капитального строительства </a:t>
            </a:r>
            <a:r>
              <a:rPr lang="ru-RU" sz="2000" b="1" dirty="0">
                <a:solidFill>
                  <a:srgbClr val="0063A1"/>
                </a:solidFill>
              </a:rPr>
              <a:t>в задании </a:t>
            </a:r>
            <a:r>
              <a:rPr lang="ru-RU" sz="2000" dirty="0"/>
              <a:t>застройщика или технического заказчика </a:t>
            </a:r>
            <a:r>
              <a:rPr lang="ru-RU" sz="2000" b="1" dirty="0">
                <a:solidFill>
                  <a:srgbClr val="0063A1"/>
                </a:solidFill>
              </a:rPr>
              <a:t>на проектирование и в проектной документации </a:t>
            </a:r>
            <a:r>
              <a:rPr lang="ru-RU" sz="2000" b="1" dirty="0">
                <a:solidFill>
                  <a:srgbClr val="C00000"/>
                </a:solidFill>
              </a:rPr>
              <a:t>подлежат указанию в соответствии с классификатором объектов капитального </a:t>
            </a:r>
            <a:r>
              <a:rPr lang="ru-RU" sz="2000" b="1" dirty="0" smtClean="0">
                <a:solidFill>
                  <a:srgbClr val="C00000"/>
                </a:solidFill>
              </a:rPr>
              <a:t>строительства</a:t>
            </a:r>
            <a:r>
              <a:rPr lang="ru-RU" sz="2000" b="1" dirty="0" smtClean="0">
                <a:solidFill>
                  <a:srgbClr val="0063A1"/>
                </a:solidFill>
              </a:rPr>
              <a:t> </a:t>
            </a:r>
            <a:r>
              <a:rPr lang="ru-RU" sz="2000" dirty="0" smtClean="0"/>
              <a:t>(ч.12.3 ст. 48 </a:t>
            </a:r>
            <a:r>
              <a:rPr lang="ru-RU" sz="2000" dirty="0" err="1" smtClean="0"/>
              <a:t>ГрК</a:t>
            </a:r>
            <a:r>
              <a:rPr lang="ru-RU" sz="2000" dirty="0" smtClean="0"/>
              <a:t> РФ)*</a:t>
            </a:r>
          </a:p>
          <a:p>
            <a:pPr algn="just"/>
            <a:endParaRPr lang="ru-RU" sz="2000" dirty="0" smtClean="0"/>
          </a:p>
          <a:p>
            <a:pPr marL="342900" indent="-342900" algn="just">
              <a:buFont typeface="Wingdings" panose="05000000000000000000" pitchFamily="2" charset="2"/>
              <a:buChar char="q"/>
            </a:pPr>
            <a:r>
              <a:rPr lang="ru-RU" sz="2000" dirty="0" smtClean="0"/>
              <a:t>С </a:t>
            </a:r>
            <a:r>
              <a:rPr lang="ru-RU" sz="2000" b="1" dirty="0" smtClean="0">
                <a:solidFill>
                  <a:srgbClr val="FF0000"/>
                </a:solidFill>
              </a:rPr>
              <a:t>01.07.2019</a:t>
            </a:r>
            <a:r>
              <a:rPr lang="ru-RU" sz="2000" dirty="0" smtClean="0"/>
              <a:t> - </a:t>
            </a:r>
            <a:r>
              <a:rPr lang="ru-RU" sz="2000" b="1" dirty="0" smtClean="0"/>
              <a:t>Уточнены </a:t>
            </a:r>
            <a:r>
              <a:rPr lang="ru-RU" sz="2000" b="1" dirty="0"/>
              <a:t>требования к составу и содержанию разделов проектной </a:t>
            </a:r>
            <a:r>
              <a:rPr lang="ru-RU" sz="2000" b="1" dirty="0" smtClean="0"/>
              <a:t>документации.</a:t>
            </a:r>
            <a:r>
              <a:rPr lang="ru-RU" sz="2000" dirty="0" smtClean="0"/>
              <a:t> Изменения</a:t>
            </a:r>
            <a:r>
              <a:rPr lang="ru-RU" sz="2000" dirty="0"/>
              <a:t>, </a:t>
            </a:r>
            <a:r>
              <a:rPr lang="ru-RU" sz="2000" dirty="0" smtClean="0"/>
              <a:t>направленны </a:t>
            </a:r>
            <a:r>
              <a:rPr lang="ru-RU" sz="2000" dirty="0"/>
              <a:t>на оптимизацию требований к составу и содержанию разделов проектной документации (</a:t>
            </a:r>
            <a:r>
              <a:rPr lang="ru-RU" sz="2000" dirty="0" err="1" smtClean="0"/>
              <a:t>ч.ч</a:t>
            </a:r>
            <a:r>
              <a:rPr lang="ru-RU" sz="2000" dirty="0" smtClean="0"/>
              <a:t>. </a:t>
            </a:r>
            <a:r>
              <a:rPr lang="ru-RU" sz="2000" dirty="0"/>
              <a:t>12 и 13 </a:t>
            </a:r>
            <a:r>
              <a:rPr lang="ru-RU" sz="2000" dirty="0" smtClean="0"/>
              <a:t>ст. </a:t>
            </a:r>
            <a:r>
              <a:rPr lang="ru-RU" sz="2000" dirty="0"/>
              <a:t>48 Кодекса излагаются в новой редакции), определяют объем проектной документации, но не вводят строгих ограничений по составу и содержанию ее разделов, фактически предусматривают расширение компетенции Правительства Российской Федерации в данной </a:t>
            </a:r>
            <a:r>
              <a:rPr lang="ru-RU" sz="2000" dirty="0" smtClean="0"/>
              <a:t>области.</a:t>
            </a:r>
          </a:p>
          <a:p>
            <a:pPr marL="342900" indent="-342900" algn="just">
              <a:buFont typeface="Wingdings" panose="05000000000000000000" pitchFamily="2" charset="2"/>
              <a:buChar char="q"/>
            </a:pPr>
            <a:endParaRPr lang="ru-RU" sz="2000" dirty="0"/>
          </a:p>
          <a:p>
            <a:pPr marL="342900" indent="-342900" algn="just">
              <a:buFont typeface="Wingdings" panose="05000000000000000000" pitchFamily="2" charset="2"/>
              <a:buChar char="q"/>
            </a:pPr>
            <a:r>
              <a:rPr lang="ru-RU" sz="2000" dirty="0" smtClean="0"/>
              <a:t>С </a:t>
            </a:r>
            <a:r>
              <a:rPr lang="ru-RU" sz="2000" b="1" dirty="0" smtClean="0">
                <a:solidFill>
                  <a:srgbClr val="FF0000"/>
                </a:solidFill>
              </a:rPr>
              <a:t>01.07.2019</a:t>
            </a:r>
            <a:r>
              <a:rPr lang="ru-RU" sz="2000" dirty="0" smtClean="0"/>
              <a:t> – По Закону № 44-ФЗ подлежит применению типовой контракт, утв. </a:t>
            </a:r>
            <a:r>
              <a:rPr lang="ru-RU" sz="2000" dirty="0"/>
              <a:t>Приказ Минстроя России от 05.07.2018 </a:t>
            </a:r>
            <a:r>
              <a:rPr lang="ru-RU" sz="2000" dirty="0" smtClean="0"/>
              <a:t>№ </a:t>
            </a:r>
            <a:r>
              <a:rPr lang="ru-RU" sz="2000" dirty="0"/>
              <a:t>397/пр</a:t>
            </a:r>
          </a:p>
          <a:p>
            <a:pPr marL="342900" indent="-342900" algn="just">
              <a:buFont typeface="Wingdings" panose="05000000000000000000" pitchFamily="2" charset="2"/>
              <a:buChar char="q"/>
            </a:pPr>
            <a:endParaRPr lang="ru-RU" sz="2000" dirty="0"/>
          </a:p>
          <a:p>
            <a:pPr algn="just"/>
            <a:r>
              <a:rPr lang="ru-RU" sz="2000" dirty="0" smtClean="0"/>
              <a:t>* Не подлежит применению до утверждения классификатора</a:t>
            </a:r>
            <a:endParaRPr lang="ru-RU" sz="2000" dirty="0"/>
          </a:p>
          <a:p>
            <a:endParaRPr lang="ru-RU" dirty="0"/>
          </a:p>
        </p:txBody>
      </p:sp>
    </p:spTree>
    <p:extLst>
      <p:ext uri="{BB962C8B-B14F-4D97-AF65-F5344CB8AC3E}">
        <p14:creationId xmlns:p14="http://schemas.microsoft.com/office/powerpoint/2010/main" val="840428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smtClean="0"/>
              <a:t>Строительный контроль требует членства СРО?</a:t>
            </a:r>
            <a:endParaRPr lang="ru-RU" dirty="0"/>
          </a:p>
        </p:txBody>
      </p:sp>
      <p:sp>
        <p:nvSpPr>
          <p:cNvPr id="3" name="Объект 2"/>
          <p:cNvSpPr>
            <a:spLocks noGrp="1"/>
          </p:cNvSpPr>
          <p:nvPr>
            <p:ph sz="quarter" idx="10"/>
          </p:nvPr>
        </p:nvSpPr>
        <p:spPr/>
        <p:txBody>
          <a:bodyPr/>
          <a:lstStyle/>
          <a:p>
            <a:pPr algn="just"/>
            <a:r>
              <a:rPr lang="ru-RU" sz="2800" dirty="0">
                <a:solidFill>
                  <a:srgbClr val="C00000"/>
                </a:solidFill>
              </a:rPr>
              <a:t>Согласно</a:t>
            </a:r>
            <a:r>
              <a:rPr lang="ru-RU" sz="2800" dirty="0"/>
              <a:t> пункту 22 статьи 1 и </a:t>
            </a:r>
            <a:r>
              <a:rPr lang="ru-RU" sz="2800" dirty="0">
                <a:solidFill>
                  <a:srgbClr val="0063A1"/>
                </a:solidFill>
              </a:rPr>
              <a:t>части 2 статьи 53 </a:t>
            </a:r>
            <a:r>
              <a:rPr lang="ru-RU" sz="2800" dirty="0"/>
              <a:t>Градостроительного кодекса Российской Федерации </a:t>
            </a:r>
            <a:r>
              <a:rPr lang="ru-RU" sz="2800" dirty="0" smtClean="0"/>
              <a:t>строительный </a:t>
            </a:r>
            <a:r>
              <a:rPr lang="ru-RU" sz="2800" dirty="0"/>
              <a:t>контроль </a:t>
            </a:r>
            <a:r>
              <a:rPr lang="ru-RU" sz="2800" dirty="0">
                <a:solidFill>
                  <a:srgbClr val="C00000"/>
                </a:solidFill>
              </a:rPr>
              <a:t>является функцией технического заказчика и </a:t>
            </a:r>
            <a:r>
              <a:rPr lang="ru-RU" sz="2800" b="1" dirty="0">
                <a:solidFill>
                  <a:srgbClr val="C00000"/>
                </a:solidFill>
              </a:rPr>
              <a:t>может выполняться только членом саморегулируемой организации</a:t>
            </a:r>
            <a:r>
              <a:rPr lang="ru-RU" sz="2800" dirty="0"/>
              <a:t> в области строительства, реконструкции, капитального ремонта объектов капитального строительства, за исключением случаев, указанных в частях 2.1 и 2.2 статьи 52 </a:t>
            </a:r>
            <a:r>
              <a:rPr lang="ru-RU" sz="2800" dirty="0" smtClean="0"/>
              <a:t>Кодекса.</a:t>
            </a:r>
          </a:p>
          <a:p>
            <a:pPr algn="just"/>
            <a:endParaRPr lang="ru-RU" sz="2800" dirty="0"/>
          </a:p>
          <a:p>
            <a:pPr algn="r"/>
            <a:r>
              <a:rPr lang="ru-RU" sz="2800" i="1" dirty="0" smtClean="0">
                <a:solidFill>
                  <a:srgbClr val="0063A1"/>
                </a:solidFill>
              </a:rPr>
              <a:t>Письмо </a:t>
            </a:r>
            <a:r>
              <a:rPr lang="ru-RU" sz="2800" i="1" dirty="0">
                <a:solidFill>
                  <a:srgbClr val="0063A1"/>
                </a:solidFill>
              </a:rPr>
              <a:t>Минстроя России </a:t>
            </a:r>
            <a:r>
              <a:rPr lang="ru-RU" sz="2800" i="1" dirty="0" smtClean="0">
                <a:solidFill>
                  <a:srgbClr val="0063A1"/>
                </a:solidFill>
              </a:rPr>
              <a:t/>
            </a:r>
            <a:br>
              <a:rPr lang="ru-RU" sz="2800" i="1" dirty="0" smtClean="0">
                <a:solidFill>
                  <a:srgbClr val="0063A1"/>
                </a:solidFill>
              </a:rPr>
            </a:br>
            <a:r>
              <a:rPr lang="ru-RU" sz="2800" i="1" dirty="0" smtClean="0">
                <a:solidFill>
                  <a:srgbClr val="0063A1"/>
                </a:solidFill>
              </a:rPr>
              <a:t>от </a:t>
            </a:r>
            <a:r>
              <a:rPr lang="ru-RU" sz="2800" i="1" dirty="0">
                <a:solidFill>
                  <a:srgbClr val="0063A1"/>
                </a:solidFill>
              </a:rPr>
              <a:t>04.09.2018 </a:t>
            </a:r>
            <a:r>
              <a:rPr lang="ru-RU" sz="2800" i="1" dirty="0" smtClean="0">
                <a:solidFill>
                  <a:srgbClr val="0063A1"/>
                </a:solidFill>
              </a:rPr>
              <a:t>№ </a:t>
            </a:r>
            <a:r>
              <a:rPr lang="ru-RU" sz="2800" i="1" dirty="0">
                <a:solidFill>
                  <a:srgbClr val="0063A1"/>
                </a:solidFill>
              </a:rPr>
              <a:t>37059-ТБ/02</a:t>
            </a:r>
          </a:p>
          <a:p>
            <a:pPr algn="just"/>
            <a:endParaRPr lang="ru-RU" sz="2800" dirty="0"/>
          </a:p>
          <a:p>
            <a:endParaRPr lang="ru-RU" dirty="0"/>
          </a:p>
        </p:txBody>
      </p:sp>
    </p:spTree>
    <p:extLst>
      <p:ext uri="{BB962C8B-B14F-4D97-AF65-F5344CB8AC3E}">
        <p14:creationId xmlns:p14="http://schemas.microsoft.com/office/powerpoint/2010/main" val="815562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smtClean="0"/>
              <a:t>Требование к членству СРО в отношении </a:t>
            </a:r>
            <a:r>
              <a:rPr lang="ru-RU" dirty="0" smtClean="0">
                <a:solidFill>
                  <a:srgbClr val="C00000"/>
                </a:solidFill>
              </a:rPr>
              <a:t>генподрядчиков</a:t>
            </a:r>
            <a:endParaRPr lang="ru-RU" dirty="0">
              <a:solidFill>
                <a:srgbClr val="C00000"/>
              </a:solidFill>
            </a:endParaRPr>
          </a:p>
        </p:txBody>
      </p:sp>
      <p:graphicFrame>
        <p:nvGraphicFramePr>
          <p:cNvPr id="4" name="Объект 3"/>
          <p:cNvGraphicFramePr>
            <a:graphicFrameLocks noGrp="1"/>
          </p:cNvGraphicFramePr>
          <p:nvPr>
            <p:ph sz="quarter" idx="10"/>
            <p:extLst>
              <p:ext uri="{D42A27DB-BD31-4B8C-83A1-F6EECF244321}">
                <p14:modId xmlns:p14="http://schemas.microsoft.com/office/powerpoint/2010/main" val="3015273063"/>
              </p:ext>
            </p:extLst>
          </p:nvPr>
        </p:nvGraphicFramePr>
        <p:xfrm>
          <a:off x="479425" y="1647825"/>
          <a:ext cx="9755187" cy="4724400"/>
        </p:xfrm>
        <a:graphic>
          <a:graphicData uri="http://schemas.openxmlformats.org/drawingml/2006/table">
            <a:tbl>
              <a:tblPr firstRow="1" bandRow="1">
                <a:tableStyleId>{5C22544A-7EE6-4342-B048-85BDC9FD1C3A}</a:tableStyleId>
              </a:tblPr>
              <a:tblGrid>
                <a:gridCol w="2428875">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373312">
                  <a:extLst>
                    <a:ext uri="{9D8B030D-6E8A-4147-A177-3AD203B41FA5}">
                      <a16:colId xmlns:a16="http://schemas.microsoft.com/office/drawing/2014/main" val="20003"/>
                    </a:ext>
                  </a:extLst>
                </a:gridCol>
              </a:tblGrid>
              <a:tr h="370840">
                <a:tc>
                  <a:txBody>
                    <a:bodyPr/>
                    <a:lstStyle/>
                    <a:p>
                      <a:pPr algn="ctr"/>
                      <a:r>
                        <a:rPr lang="ru-RU" sz="2000" dirty="0" smtClean="0"/>
                        <a:t>Инженерные </a:t>
                      </a:r>
                    </a:p>
                    <a:p>
                      <a:pPr algn="ctr"/>
                      <a:r>
                        <a:rPr lang="ru-RU" sz="2000" dirty="0" smtClean="0"/>
                        <a:t>Изыскания</a:t>
                      </a:r>
                      <a:endParaRPr lang="ru-RU" sz="2000" dirty="0"/>
                    </a:p>
                  </a:txBody>
                  <a:tcPr/>
                </a:tc>
                <a:tc>
                  <a:txBody>
                    <a:bodyPr/>
                    <a:lstStyle/>
                    <a:p>
                      <a:pPr algn="ctr"/>
                      <a:r>
                        <a:rPr lang="ru-RU" sz="2000" dirty="0" smtClean="0"/>
                        <a:t>Проектирование</a:t>
                      </a:r>
                      <a:endParaRPr lang="ru-RU" sz="2000" dirty="0"/>
                    </a:p>
                  </a:txBody>
                  <a:tcPr/>
                </a:tc>
                <a:tc>
                  <a:txBody>
                    <a:bodyPr/>
                    <a:lstStyle/>
                    <a:p>
                      <a:pPr algn="ctr"/>
                      <a:r>
                        <a:rPr lang="ru-RU" sz="2000" dirty="0" smtClean="0"/>
                        <a:t>Строительство, реконструкция,</a:t>
                      </a:r>
                      <a:r>
                        <a:rPr lang="ru-RU" sz="2000" baseline="0" dirty="0" smtClean="0"/>
                        <a:t> капитальный ремонт</a:t>
                      </a:r>
                      <a:endParaRPr lang="ru-RU" sz="2000" dirty="0"/>
                    </a:p>
                  </a:txBody>
                  <a:tcPr/>
                </a:tc>
                <a:tc>
                  <a:txBody>
                    <a:bodyPr/>
                    <a:lstStyle/>
                    <a:p>
                      <a:pPr algn="ctr"/>
                      <a:r>
                        <a:rPr lang="ru-RU" sz="2000" dirty="0" smtClean="0"/>
                        <a:t>Снос объектов капитального строительства</a:t>
                      </a:r>
                      <a:endParaRPr lang="ru-RU" sz="2000" dirty="0"/>
                    </a:p>
                  </a:txBody>
                  <a:tcPr/>
                </a:tc>
                <a:extLst>
                  <a:ext uri="{0D108BD9-81ED-4DB2-BD59-A6C34878D82A}">
                    <a16:rowId xmlns:a16="http://schemas.microsoft.com/office/drawing/2014/main" val="10000"/>
                  </a:ext>
                </a:extLst>
              </a:tr>
              <a:tr h="370840">
                <a:tc>
                  <a:txBody>
                    <a:bodyPr/>
                    <a:lstStyle/>
                    <a:p>
                      <a:pPr algn="ctr"/>
                      <a:r>
                        <a:rPr lang="ru-RU" sz="2000" dirty="0" smtClean="0"/>
                        <a:t>СРО в области инженерных изысканий</a:t>
                      </a:r>
                      <a:endParaRPr lang="ru-RU" sz="2000" dirty="0"/>
                    </a:p>
                  </a:txBody>
                  <a:tcPr>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000" dirty="0" smtClean="0"/>
                        <a:t>СРО в </a:t>
                      </a:r>
                      <a:r>
                        <a:rPr lang="ru-RU" sz="2000" b="0" i="0" u="none" strike="noStrike" baseline="0" dirty="0" smtClean="0">
                          <a:solidFill>
                            <a:schemeClr val="dk1"/>
                          </a:solidFill>
                          <a:latin typeface="+mn-lt"/>
                          <a:ea typeface="+mn-ea"/>
                          <a:cs typeface="+mn-cs"/>
                        </a:rPr>
                        <a:t>области архитектурно-строительного проектирования</a:t>
                      </a:r>
                    </a:p>
                  </a:txBody>
                  <a:tcPr>
                    <a:solidFill>
                      <a:schemeClr val="bg1">
                        <a:lumMod val="95000"/>
                      </a:schemeClr>
                    </a:solidFill>
                  </a:tcPr>
                </a:tc>
                <a:tc gridSpan="2">
                  <a:txBody>
                    <a:bodyPr/>
                    <a:lstStyle/>
                    <a:p>
                      <a:pPr algn="ctr"/>
                      <a:r>
                        <a:rPr lang="ru-RU" sz="2000" dirty="0" smtClean="0"/>
                        <a:t>СРО в области строительства</a:t>
                      </a:r>
                      <a:endParaRPr lang="ru-RU" sz="2000" dirty="0"/>
                    </a:p>
                  </a:txBody>
                  <a:tcPr>
                    <a:solidFill>
                      <a:schemeClr val="bg1">
                        <a:lumMod val="95000"/>
                      </a:schemeClr>
                    </a:solidFill>
                  </a:tcPr>
                </a:tc>
                <a:tc hMerge="1">
                  <a:txBody>
                    <a:bodyPr/>
                    <a:lstStyle/>
                    <a:p>
                      <a:endParaRPr lang="ru-RU" dirty="0"/>
                    </a:p>
                  </a:txBody>
                  <a:tcPr/>
                </a:tc>
                <a:extLst>
                  <a:ext uri="{0D108BD9-81ED-4DB2-BD59-A6C34878D82A}">
                    <a16:rowId xmlns:a16="http://schemas.microsoft.com/office/drawing/2014/main" val="10001"/>
                  </a:ext>
                </a:extLst>
              </a:tr>
              <a:tr h="370840">
                <a:tc gridSpan="4">
                  <a:txBody>
                    <a:bodyPr/>
                    <a:lstStyle/>
                    <a:p>
                      <a:pPr algn="ctr"/>
                      <a:r>
                        <a:rPr lang="ru-RU" sz="2000" b="1" dirty="0" smtClean="0">
                          <a:solidFill>
                            <a:schemeClr val="bg1"/>
                          </a:solidFill>
                        </a:rPr>
                        <a:t>Виды выполняемых работ для установления требования к</a:t>
                      </a:r>
                      <a:r>
                        <a:rPr lang="ru-RU" sz="2000" b="1" baseline="0" dirty="0" smtClean="0">
                          <a:solidFill>
                            <a:schemeClr val="bg1"/>
                          </a:solidFill>
                        </a:rPr>
                        <a:t> членству СРО </a:t>
                      </a:r>
                      <a:r>
                        <a:rPr lang="ru-RU" sz="2000" b="1" dirty="0" smtClean="0">
                          <a:solidFill>
                            <a:schemeClr val="bg1"/>
                          </a:solidFill>
                        </a:rPr>
                        <a:t>не имеют значения, важен только предмет заключенного с заказчиком контракта</a:t>
                      </a:r>
                      <a:endParaRPr lang="ru-RU" sz="2000" b="1" dirty="0">
                        <a:solidFill>
                          <a:schemeClr val="bg1"/>
                        </a:solidFill>
                      </a:endParaRPr>
                    </a:p>
                  </a:txBody>
                  <a:tcPr>
                    <a:solidFill>
                      <a:srgbClr val="C00000"/>
                    </a:solidFill>
                  </a:tcPr>
                </a:tc>
                <a:tc hMerge="1">
                  <a:txBody>
                    <a:bodyPr/>
                    <a:lstStyle/>
                    <a:p>
                      <a:endParaRPr lang="ru-RU"/>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2"/>
                  </a:ext>
                </a:extLst>
              </a:tr>
              <a:tr h="370840">
                <a:tc rowSpan="2" gridSpan="2">
                  <a:txBody>
                    <a:bodyPr/>
                    <a:lstStyle/>
                    <a:p>
                      <a:pPr algn="ctr"/>
                      <a:r>
                        <a:rPr lang="ru-RU" sz="2000" b="1" dirty="0" smtClean="0">
                          <a:solidFill>
                            <a:schemeClr val="tx1"/>
                          </a:solidFill>
                        </a:rPr>
                        <a:t>Требование к членству СРО устанавливается вне зависимости от суммы заключенного контракта</a:t>
                      </a:r>
                      <a:endParaRPr lang="ru-RU" sz="2000" b="1" dirty="0">
                        <a:solidFill>
                          <a:schemeClr val="tx1"/>
                        </a:solidFill>
                      </a:endParaRPr>
                    </a:p>
                  </a:txBody>
                  <a:tcPr>
                    <a:solidFill>
                      <a:srgbClr val="00B050"/>
                    </a:solidFill>
                  </a:tcPr>
                </a:tc>
                <a:tc rowSpan="2" hMerge="1">
                  <a:txBody>
                    <a:bodyPr/>
                    <a:lstStyle/>
                    <a:p>
                      <a:endParaRPr lang="ru-RU" sz="2000" dirty="0"/>
                    </a:p>
                  </a:txBody>
                  <a:tcPr>
                    <a:solidFill>
                      <a:srgbClr val="00B050"/>
                    </a:solidFill>
                  </a:tcPr>
                </a:tc>
                <a:tc gridSpan="2">
                  <a:txBody>
                    <a:bodyPr/>
                    <a:lstStyle/>
                    <a:p>
                      <a:pPr algn="ctr"/>
                      <a:r>
                        <a:rPr lang="ru-RU" sz="2000" b="1" dirty="0" smtClean="0"/>
                        <a:t>Требование к членству</a:t>
                      </a:r>
                      <a:r>
                        <a:rPr lang="ru-RU" sz="2000" b="1" baseline="0" dirty="0" smtClean="0"/>
                        <a:t> СРО </a:t>
                      </a:r>
                      <a:br>
                        <a:rPr lang="ru-RU" sz="2000" b="1" baseline="0" dirty="0" smtClean="0"/>
                      </a:br>
                      <a:r>
                        <a:rPr lang="ru-RU" sz="2000" b="1" baseline="0" dirty="0" smtClean="0"/>
                        <a:t>НЕ УСТАНАВЛИВАЕТСЯ, если сумма заключенного контракта не превышает:</a:t>
                      </a:r>
                      <a:endParaRPr lang="ru-RU" sz="2000" b="1" dirty="0"/>
                    </a:p>
                  </a:txBody>
                  <a:tcPr>
                    <a:solidFill>
                      <a:srgbClr val="00B050"/>
                    </a:solidFill>
                  </a:tcPr>
                </a:tc>
                <a:tc hMerge="1">
                  <a:txBody>
                    <a:bodyPr/>
                    <a:lstStyle/>
                    <a:p>
                      <a:endParaRPr lang="ru-RU" sz="2000" dirty="0"/>
                    </a:p>
                  </a:txBody>
                  <a:tcPr>
                    <a:solidFill>
                      <a:srgbClr val="00B050"/>
                    </a:solidFill>
                  </a:tcPr>
                </a:tc>
                <a:extLst>
                  <a:ext uri="{0D108BD9-81ED-4DB2-BD59-A6C34878D82A}">
                    <a16:rowId xmlns:a16="http://schemas.microsoft.com/office/drawing/2014/main" val="10003"/>
                  </a:ext>
                </a:extLst>
              </a:tr>
              <a:tr h="370840">
                <a:tc gridSpan="2" vMerge="1">
                  <a:txBody>
                    <a:bodyPr/>
                    <a:lstStyle/>
                    <a:p>
                      <a:endParaRPr lang="ru-RU" sz="2000" dirty="0"/>
                    </a:p>
                  </a:txBody>
                  <a:tcPr>
                    <a:solidFill>
                      <a:srgbClr val="00B050"/>
                    </a:solidFill>
                  </a:tcPr>
                </a:tc>
                <a:tc hMerge="1" vMerge="1">
                  <a:txBody>
                    <a:bodyPr/>
                    <a:lstStyle/>
                    <a:p>
                      <a:endParaRPr lang="ru-RU" sz="2000" dirty="0"/>
                    </a:p>
                  </a:txBody>
                  <a:tcPr>
                    <a:solidFill>
                      <a:srgbClr val="00B050"/>
                    </a:solidFill>
                  </a:tcPr>
                </a:tc>
                <a:tc>
                  <a:txBody>
                    <a:bodyPr/>
                    <a:lstStyle/>
                    <a:p>
                      <a:pPr algn="ctr"/>
                      <a:r>
                        <a:rPr lang="ru-RU" sz="2000" b="1" dirty="0" smtClean="0"/>
                        <a:t>3</a:t>
                      </a:r>
                      <a:r>
                        <a:rPr lang="ru-RU" sz="2000" b="1" baseline="0" dirty="0" smtClean="0"/>
                        <a:t> 000 000 руб.</a:t>
                      </a:r>
                      <a:endParaRPr lang="ru-RU" sz="2000" b="1" dirty="0"/>
                    </a:p>
                  </a:txBody>
                  <a:tcPr>
                    <a:solidFill>
                      <a:srgbClr val="00B050"/>
                    </a:solidFill>
                  </a:tcPr>
                </a:tc>
                <a:tc>
                  <a:txBody>
                    <a:bodyPr/>
                    <a:lstStyle/>
                    <a:p>
                      <a:pPr algn="ctr"/>
                      <a:r>
                        <a:rPr lang="ru-RU" sz="2000" b="1" dirty="0" smtClean="0"/>
                        <a:t>1 000 000 руб.</a:t>
                      </a:r>
                      <a:endParaRPr lang="ru-RU" sz="2000" b="1" dirty="0"/>
                    </a:p>
                  </a:txBody>
                  <a:tcPr>
                    <a:solidFill>
                      <a:srgbClr val="00B050"/>
                    </a:solidFill>
                  </a:tcPr>
                </a:tc>
                <a:extLst>
                  <a:ext uri="{0D108BD9-81ED-4DB2-BD59-A6C34878D82A}">
                    <a16:rowId xmlns:a16="http://schemas.microsoft.com/office/drawing/2014/main" val="10004"/>
                  </a:ext>
                </a:extLst>
              </a:tr>
            </a:tbl>
          </a:graphicData>
        </a:graphic>
      </p:graphicFrame>
      <p:sp>
        <p:nvSpPr>
          <p:cNvPr id="5" name="Объект 2"/>
          <p:cNvSpPr txBox="1">
            <a:spLocks/>
          </p:cNvSpPr>
          <p:nvPr/>
        </p:nvSpPr>
        <p:spPr>
          <a:xfrm>
            <a:off x="479425" y="1952625"/>
            <a:ext cx="9755188" cy="5029200"/>
          </a:xfrm>
          <a:prstGeom prst="rect">
            <a:avLst/>
          </a:prstGeom>
        </p:spPr>
        <p:txBody>
          <a:bodyPr/>
          <a:lstStyle>
            <a:lvl1pPr marL="0">
              <a:defRPr lang="ru-RU" dirty="0" smtClean="0">
                <a:latin typeface="Arial" panose="020B0604020202020204" pitchFamily="34" charset="0"/>
                <a:ea typeface="+mn-ea"/>
                <a:cs typeface="Arial" panose="020B0604020202020204" pitchFamily="34" charset="0"/>
              </a:defRPr>
            </a:lvl1pPr>
            <a:lvl2pPr marL="457200">
              <a:defRPr>
                <a:latin typeface="PTSansPro-CaptionBold" panose="020B0703020203020204" pitchFamily="34" charset="-52"/>
                <a:ea typeface="+mn-ea"/>
                <a:cs typeface="+mn-cs"/>
              </a:defRPr>
            </a:lvl2pPr>
            <a:lvl3pPr marL="914400">
              <a:defRPr>
                <a:latin typeface="PTSansPro-CaptionBold" panose="020B0703020203020204" pitchFamily="34" charset="-52"/>
                <a:ea typeface="+mn-ea"/>
                <a:cs typeface="+mn-cs"/>
              </a:defRPr>
            </a:lvl3pPr>
            <a:lvl4pPr marL="1371600">
              <a:defRPr>
                <a:latin typeface="PTSansPro-CaptionBold" panose="020B0703020203020204" pitchFamily="34" charset="-52"/>
                <a:ea typeface="+mn-ea"/>
                <a:cs typeface="+mn-cs"/>
              </a:defRPr>
            </a:lvl4pPr>
            <a:lvl5pPr marL="1828800">
              <a:defRPr>
                <a:latin typeface="PTSansPro-CaptionBold" panose="020B0703020203020204" pitchFamily="34" charset="-52"/>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kern="0" dirty="0" smtClean="0">
              <a:solidFill>
                <a:sysClr val="windowText" lastClr="000000"/>
              </a:solidFill>
            </a:endParaRPr>
          </a:p>
          <a:p>
            <a:endParaRPr lang="ru-RU" kern="0" dirty="0" smtClean="0">
              <a:solidFill>
                <a:sysClr val="windowText" lastClr="000000"/>
              </a:solidFill>
            </a:endParaRPr>
          </a:p>
          <a:p>
            <a:endParaRPr lang="ru-RU" kern="0" dirty="0" smtClean="0">
              <a:solidFill>
                <a:sysClr val="windowText" lastClr="000000"/>
              </a:solidFill>
            </a:endParaRPr>
          </a:p>
          <a:p>
            <a:endParaRPr lang="ru-RU" kern="0" dirty="0" smtClean="0">
              <a:solidFill>
                <a:sysClr val="windowText" lastClr="000000"/>
              </a:solidFill>
            </a:endParaRPr>
          </a:p>
          <a:p>
            <a:endParaRPr lang="ru-RU" kern="0" dirty="0" smtClean="0">
              <a:solidFill>
                <a:sysClr val="windowText" lastClr="000000"/>
              </a:solidFill>
            </a:endParaRPr>
          </a:p>
          <a:p>
            <a:endParaRPr lang="ru-RU" kern="0" dirty="0" smtClean="0">
              <a:solidFill>
                <a:sysClr val="windowText" lastClr="000000"/>
              </a:solidFill>
            </a:endParaRPr>
          </a:p>
          <a:p>
            <a:endParaRPr lang="ru-RU" kern="0" dirty="0" smtClean="0">
              <a:solidFill>
                <a:sysClr val="windowText" lastClr="000000"/>
              </a:solidFill>
            </a:endParaRPr>
          </a:p>
          <a:p>
            <a:endParaRPr lang="ru-RU" kern="0" dirty="0" smtClean="0">
              <a:solidFill>
                <a:sysClr val="windowText" lastClr="000000"/>
              </a:solidFill>
            </a:endParaRPr>
          </a:p>
          <a:p>
            <a:endParaRPr lang="ru-RU" kern="0" dirty="0" smtClean="0">
              <a:solidFill>
                <a:sysClr val="windowText" lastClr="000000"/>
              </a:solidFill>
            </a:endParaRPr>
          </a:p>
          <a:p>
            <a:endParaRPr lang="ru-RU" kern="0" dirty="0" smtClean="0">
              <a:solidFill>
                <a:sysClr val="windowText" lastClr="000000"/>
              </a:solidFill>
            </a:endParaRPr>
          </a:p>
          <a:p>
            <a:endParaRPr lang="ru-RU" kern="0" dirty="0" smtClean="0">
              <a:solidFill>
                <a:sysClr val="windowText" lastClr="000000"/>
              </a:solidFill>
            </a:endParaRPr>
          </a:p>
          <a:p>
            <a:endParaRPr lang="ru-RU" kern="0" dirty="0" smtClean="0">
              <a:solidFill>
                <a:sysClr val="windowText" lastClr="000000"/>
              </a:solidFill>
            </a:endParaRPr>
          </a:p>
          <a:p>
            <a:endParaRPr lang="ru-RU" kern="0" dirty="0" smtClean="0">
              <a:solidFill>
                <a:sysClr val="windowText" lastClr="000000"/>
              </a:solidFill>
            </a:endParaRPr>
          </a:p>
          <a:p>
            <a:endParaRPr lang="ru-RU" kern="0" dirty="0" smtClean="0">
              <a:solidFill>
                <a:sysClr val="windowText" lastClr="000000"/>
              </a:solidFill>
            </a:endParaRPr>
          </a:p>
          <a:p>
            <a:endParaRPr lang="ru-RU" kern="0" dirty="0" smtClean="0">
              <a:solidFill>
                <a:sysClr val="windowText" lastClr="000000"/>
              </a:solidFill>
            </a:endParaRPr>
          </a:p>
          <a:p>
            <a:endParaRPr lang="ru-RU" kern="0" dirty="0" smtClean="0">
              <a:solidFill>
                <a:sysClr val="windowText" lastClr="000000"/>
              </a:solidFill>
            </a:endParaRPr>
          </a:p>
          <a:p>
            <a:endParaRPr lang="ru-RU" kern="0" dirty="0" smtClean="0">
              <a:solidFill>
                <a:sysClr val="windowText" lastClr="000000"/>
              </a:solidFill>
            </a:endParaRPr>
          </a:p>
          <a:p>
            <a:r>
              <a:rPr lang="ru-RU" b="1" kern="0" dirty="0" smtClean="0">
                <a:solidFill>
                  <a:srgbClr val="C00000"/>
                </a:solidFill>
              </a:rPr>
              <a:t>* Не применяются в отношении лиц, поименованных в </a:t>
            </a:r>
            <a:r>
              <a:rPr lang="ru-RU" b="1" kern="0" dirty="0" err="1" smtClean="0">
                <a:solidFill>
                  <a:srgbClr val="C00000"/>
                </a:solidFill>
              </a:rPr>
              <a:t>ГрК</a:t>
            </a:r>
            <a:r>
              <a:rPr lang="ru-RU" b="1" kern="0" dirty="0" smtClean="0">
                <a:solidFill>
                  <a:srgbClr val="C00000"/>
                </a:solidFill>
              </a:rPr>
              <a:t> РФ</a:t>
            </a:r>
            <a:endParaRPr lang="ru-RU" b="1" kern="0" dirty="0">
              <a:solidFill>
                <a:srgbClr val="C00000"/>
              </a:solidFill>
            </a:endParaRPr>
          </a:p>
        </p:txBody>
      </p:sp>
    </p:spTree>
    <p:extLst>
      <p:ext uri="{BB962C8B-B14F-4D97-AF65-F5344CB8AC3E}">
        <p14:creationId xmlns:p14="http://schemas.microsoft.com/office/powerpoint/2010/main" val="645816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a:t>Строительный контроль требует членства СРО?</a:t>
            </a:r>
          </a:p>
        </p:txBody>
      </p:sp>
      <p:sp>
        <p:nvSpPr>
          <p:cNvPr id="3" name="Объект 2"/>
          <p:cNvSpPr>
            <a:spLocks noGrp="1"/>
          </p:cNvSpPr>
          <p:nvPr>
            <p:ph sz="quarter" idx="10"/>
          </p:nvPr>
        </p:nvSpPr>
        <p:spPr/>
        <p:txBody>
          <a:bodyPr/>
          <a:lstStyle/>
          <a:p>
            <a:pPr algn="just"/>
            <a:r>
              <a:rPr lang="ru-RU" dirty="0" smtClean="0"/>
              <a:t>«Согласно </a:t>
            </a:r>
            <a:r>
              <a:rPr lang="ru-RU" dirty="0"/>
              <a:t>части 2 статьи 53 ГрК РФ строительный контроль проводится лицом, осуществляющим строительство. В случае осуществления строительства, реконструкции, капитального ремонта на основании договора строительного подряда </a:t>
            </a:r>
            <a:r>
              <a:rPr lang="ru-RU" b="1" i="1" dirty="0">
                <a:solidFill>
                  <a:srgbClr val="0063A1"/>
                </a:solidFill>
              </a:rPr>
              <a:t>строительный контроль проводится также застройщиком, техническим заказчиком</a:t>
            </a:r>
            <a:r>
              <a:rPr lang="ru-RU" dirty="0"/>
              <a:t>, лицом, ответственным за эксплуатацию здания, сооружения, или региональным оператором </a:t>
            </a:r>
            <a:r>
              <a:rPr lang="ru-RU" b="1" i="1" dirty="0">
                <a:solidFill>
                  <a:srgbClr val="0063A1"/>
                </a:solidFill>
              </a:rPr>
              <a:t>либо привлекаемыми ими на основании договора индивидуальным предпринимателем или юридическим лицом</a:t>
            </a:r>
            <a:r>
              <a:rPr lang="ru-RU" i="1" dirty="0">
                <a:solidFill>
                  <a:srgbClr val="0063A1"/>
                </a:solidFill>
              </a:rPr>
              <a:t>.</a:t>
            </a:r>
            <a:r>
              <a:rPr lang="ru-RU" dirty="0"/>
              <a:t> Застройщик или технический заказчик по своей инициативе может привлекать лицо, осуществляющее подготовку проектной документации, для проверки соответствия выполняемых работ проектной документации</a:t>
            </a:r>
            <a:r>
              <a:rPr lang="ru-RU" dirty="0" smtClean="0"/>
              <a:t>.</a:t>
            </a:r>
          </a:p>
          <a:p>
            <a:pPr algn="just"/>
            <a:r>
              <a:rPr lang="ru-RU" dirty="0" smtClean="0"/>
              <a:t>….</a:t>
            </a:r>
            <a:endParaRPr lang="ru-RU" dirty="0"/>
          </a:p>
          <a:p>
            <a:pPr algn="just"/>
            <a:r>
              <a:rPr lang="ru-RU" dirty="0">
                <a:solidFill>
                  <a:srgbClr val="C00000"/>
                </a:solidFill>
              </a:rPr>
              <a:t>Учитывая изложенное, требование заказчика, </a:t>
            </a:r>
            <a:r>
              <a:rPr lang="ru-RU" dirty="0" smtClean="0">
                <a:solidFill>
                  <a:srgbClr val="C00000"/>
                </a:solidFill>
              </a:rPr>
              <a:t>уполномоченного </a:t>
            </a:r>
            <a:r>
              <a:rPr lang="ru-RU" dirty="0">
                <a:solidFill>
                  <a:srgbClr val="C00000"/>
                </a:solidFill>
              </a:rPr>
              <a:t>органа к участнику закупки о членстве в саморегулируемой организации в области строительства, реконструкции, капитального ремонта объектов капитального строительства не соответствует требованиям статьи 53 ГрК РФ, что нарушает пункт 4 части 1 статьи 50 Закона о контрактной </a:t>
            </a:r>
            <a:r>
              <a:rPr lang="ru-RU" dirty="0" smtClean="0">
                <a:solidFill>
                  <a:srgbClr val="C00000"/>
                </a:solidFill>
              </a:rPr>
              <a:t>системе</a:t>
            </a:r>
            <a:r>
              <a:rPr lang="ru-RU" dirty="0" smtClean="0"/>
              <a:t>».</a:t>
            </a:r>
          </a:p>
          <a:p>
            <a:pPr algn="just"/>
            <a:endParaRPr lang="ru-RU" dirty="0"/>
          </a:p>
          <a:p>
            <a:pPr algn="r"/>
            <a:r>
              <a:rPr lang="ru-RU" i="1" dirty="0" smtClean="0">
                <a:solidFill>
                  <a:srgbClr val="0063A1"/>
                </a:solidFill>
              </a:rPr>
              <a:t>Решение ФАС России от </a:t>
            </a:r>
            <a:r>
              <a:rPr lang="ru-RU" i="1" dirty="0">
                <a:solidFill>
                  <a:srgbClr val="0063A1"/>
                </a:solidFill>
              </a:rPr>
              <a:t>26 октября 2017 г. по делу N К-1439/17</a:t>
            </a:r>
          </a:p>
        </p:txBody>
      </p:sp>
    </p:spTree>
    <p:extLst>
      <p:ext uri="{BB962C8B-B14F-4D97-AF65-F5344CB8AC3E}">
        <p14:creationId xmlns:p14="http://schemas.microsoft.com/office/powerpoint/2010/main" val="618152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300" y="507831"/>
            <a:ext cx="8498520" cy="507831"/>
          </a:xfrm>
        </p:spPr>
        <p:txBody>
          <a:bodyPr/>
          <a:lstStyle/>
          <a:p>
            <a:r>
              <a:rPr lang="ru-RU" dirty="0" smtClean="0"/>
              <a:t>Закупка услуг </a:t>
            </a:r>
            <a:r>
              <a:rPr lang="ru-RU" dirty="0" smtClean="0">
                <a:solidFill>
                  <a:srgbClr val="C00000"/>
                </a:solidFill>
              </a:rPr>
              <a:t>авторского надзора</a:t>
            </a:r>
            <a:endParaRPr lang="ru-RU" dirty="0">
              <a:solidFill>
                <a:srgbClr val="C00000"/>
              </a:solidFill>
            </a:endParaRPr>
          </a:p>
        </p:txBody>
      </p:sp>
      <p:sp>
        <p:nvSpPr>
          <p:cNvPr id="3" name="Объект 2"/>
          <p:cNvSpPr>
            <a:spLocks noGrp="1"/>
          </p:cNvSpPr>
          <p:nvPr>
            <p:ph sz="quarter" idx="10"/>
          </p:nvPr>
        </p:nvSpPr>
        <p:spPr>
          <a:xfrm>
            <a:off x="469900" y="1647825"/>
            <a:ext cx="9755188" cy="5029200"/>
          </a:xfrm>
        </p:spPr>
        <p:txBody>
          <a:bodyPr/>
          <a:lstStyle/>
          <a:p>
            <a:pPr algn="just"/>
            <a:r>
              <a:rPr lang="ru-RU" dirty="0"/>
              <a:t>Автор произведения архитектуры, градостроительства или садово-паркового искусства </a:t>
            </a:r>
            <a:r>
              <a:rPr lang="ru-RU" b="1" dirty="0">
                <a:solidFill>
                  <a:srgbClr val="C00000"/>
                </a:solidFill>
              </a:rPr>
              <a:t>имеет право </a:t>
            </a:r>
            <a:r>
              <a:rPr lang="ru-RU" dirty="0"/>
              <a:t>на осуществление авторского контроля за разработкой документации для строительства и право авторского надзора за строительством здания или сооружения либо иной реализацией соответствующего </a:t>
            </a:r>
            <a:r>
              <a:rPr lang="ru-RU" dirty="0" smtClean="0"/>
              <a:t>проекта. Порядок </a:t>
            </a:r>
            <a:r>
              <a:rPr lang="ru-RU" dirty="0"/>
              <a:t>осуществления авторского контроля и авторского надзора устанавливается федеральным органом исполнительной власти по архитектуре и </a:t>
            </a:r>
            <a:r>
              <a:rPr lang="ru-RU" dirty="0" smtClean="0"/>
              <a:t>градостроительству  </a:t>
            </a:r>
            <a:r>
              <a:rPr lang="ru-RU" i="1" dirty="0" smtClean="0">
                <a:solidFill>
                  <a:srgbClr val="0063A1"/>
                </a:solidFill>
              </a:rPr>
              <a:t>(п. 2 ст. 1294 ГК РФ)</a:t>
            </a:r>
          </a:p>
          <a:p>
            <a:pPr algn="just"/>
            <a:endParaRPr lang="ru-RU" i="1" dirty="0" smtClean="0">
              <a:solidFill>
                <a:srgbClr val="0063A1"/>
              </a:solidFill>
            </a:endParaRPr>
          </a:p>
          <a:p>
            <a:pPr algn="just"/>
            <a:r>
              <a:rPr lang="ru-RU" b="1" dirty="0"/>
              <a:t>Приказ Минстроя России от 19.02.2016 N </a:t>
            </a:r>
            <a:r>
              <a:rPr lang="ru-RU" b="1" dirty="0" smtClean="0"/>
              <a:t>98/</a:t>
            </a:r>
            <a:r>
              <a:rPr lang="ru-RU" b="1" dirty="0" err="1" smtClean="0"/>
              <a:t>пр</a:t>
            </a:r>
            <a:r>
              <a:rPr lang="ru-RU" b="1" dirty="0" smtClean="0"/>
              <a:t>:</a:t>
            </a:r>
          </a:p>
          <a:p>
            <a:pPr algn="just"/>
            <a:endParaRPr lang="ru-RU" i="1" dirty="0">
              <a:solidFill>
                <a:srgbClr val="0063A1"/>
              </a:solidFill>
            </a:endParaRPr>
          </a:p>
          <a:p>
            <a:pPr algn="just"/>
            <a:r>
              <a:rPr lang="ru-RU" dirty="0">
                <a:solidFill>
                  <a:schemeClr val="tx1"/>
                </a:solidFill>
              </a:rPr>
              <a:t>4.1 Авторский надзор является </a:t>
            </a:r>
            <a:r>
              <a:rPr lang="ru-RU" b="1" dirty="0">
                <a:solidFill>
                  <a:srgbClr val="C00000"/>
                </a:solidFill>
              </a:rPr>
              <a:t>частью строительного контроля, который проводится лицом, осуществившим подготовку проектной</a:t>
            </a:r>
            <a:r>
              <a:rPr lang="ru-RU" dirty="0">
                <a:solidFill>
                  <a:srgbClr val="C00000"/>
                </a:solidFill>
              </a:rPr>
              <a:t> </a:t>
            </a:r>
            <a:r>
              <a:rPr lang="ru-RU" dirty="0">
                <a:solidFill>
                  <a:schemeClr val="tx1"/>
                </a:solidFill>
              </a:rPr>
              <a:t>и, на ее основе, рабочей </a:t>
            </a:r>
            <a:r>
              <a:rPr lang="ru-RU" b="1" dirty="0" smtClean="0">
                <a:solidFill>
                  <a:srgbClr val="C00000"/>
                </a:solidFill>
              </a:rPr>
              <a:t>документации</a:t>
            </a:r>
            <a:r>
              <a:rPr lang="ru-RU" dirty="0" smtClean="0">
                <a:solidFill>
                  <a:schemeClr val="tx1"/>
                </a:solidFill>
              </a:rPr>
              <a:t>. Заказчик </a:t>
            </a:r>
            <a:r>
              <a:rPr lang="ru-RU" dirty="0">
                <a:solidFill>
                  <a:schemeClr val="tx1"/>
                </a:solidFill>
              </a:rPr>
              <a:t>(застройщик, технический заказчик) с согласия разработчика проектной документации вправе привлекать к авторскому надзору лицо, осуществившее подготовку рабочей </a:t>
            </a:r>
            <a:r>
              <a:rPr lang="ru-RU" dirty="0" smtClean="0">
                <a:solidFill>
                  <a:schemeClr val="tx1"/>
                </a:solidFill>
              </a:rPr>
              <a:t>документации.</a:t>
            </a:r>
            <a:endParaRPr lang="ru-RU" dirty="0">
              <a:solidFill>
                <a:schemeClr val="tx1"/>
              </a:solidFill>
            </a:endParaRPr>
          </a:p>
          <a:p>
            <a:pPr algn="just"/>
            <a:endParaRPr lang="ru-RU" dirty="0" smtClean="0">
              <a:solidFill>
                <a:schemeClr val="tx1"/>
              </a:solidFill>
            </a:endParaRPr>
          </a:p>
          <a:p>
            <a:pPr algn="just"/>
            <a:r>
              <a:rPr lang="ru-RU" dirty="0" smtClean="0">
                <a:solidFill>
                  <a:schemeClr val="tx1"/>
                </a:solidFill>
              </a:rPr>
              <a:t>4.3 </a:t>
            </a:r>
            <a:r>
              <a:rPr lang="ru-RU" dirty="0">
                <a:solidFill>
                  <a:schemeClr val="tx1"/>
                </a:solidFill>
              </a:rPr>
              <a:t>Авторский надзор при строительстве опасного производственного </a:t>
            </a:r>
            <a:r>
              <a:rPr lang="ru-RU" dirty="0" smtClean="0">
                <a:solidFill>
                  <a:schemeClr val="tx1"/>
                </a:solidFill>
              </a:rPr>
              <a:t>объекта, </a:t>
            </a:r>
            <a:r>
              <a:rPr lang="ru-RU" dirty="0">
                <a:solidFill>
                  <a:schemeClr val="tx1"/>
                </a:solidFill>
              </a:rPr>
              <a:t>а также при приспособлении объекта культурного наследия для современного использования </a:t>
            </a:r>
            <a:r>
              <a:rPr lang="ru-RU" dirty="0" smtClean="0">
                <a:solidFill>
                  <a:schemeClr val="tx1"/>
                </a:solidFill>
              </a:rPr>
              <a:t>осуществляется </a:t>
            </a:r>
            <a:r>
              <a:rPr lang="ru-RU" b="1" dirty="0">
                <a:solidFill>
                  <a:srgbClr val="C00000"/>
                </a:solidFill>
              </a:rPr>
              <a:t>в обязательном порядке</a:t>
            </a:r>
            <a:r>
              <a:rPr lang="ru-RU" dirty="0">
                <a:solidFill>
                  <a:schemeClr val="tx1"/>
                </a:solidFill>
              </a:rPr>
              <a:t>.</a:t>
            </a:r>
          </a:p>
          <a:p>
            <a:pPr algn="just"/>
            <a:endParaRPr lang="ru-RU" i="1" dirty="0">
              <a:solidFill>
                <a:srgbClr val="0063A1"/>
              </a:solidFill>
            </a:endParaRPr>
          </a:p>
          <a:p>
            <a:endParaRPr lang="ru-RU" sz="1600" dirty="0"/>
          </a:p>
        </p:txBody>
      </p:sp>
    </p:spTree>
    <p:extLst>
      <p:ext uri="{BB962C8B-B14F-4D97-AF65-F5344CB8AC3E}">
        <p14:creationId xmlns:p14="http://schemas.microsoft.com/office/powerpoint/2010/main" val="2019828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Авторские права неотчуждаемы!</a:t>
            </a:r>
            <a:endParaRPr lang="ru-RU" dirty="0"/>
          </a:p>
        </p:txBody>
      </p:sp>
      <p:sp>
        <p:nvSpPr>
          <p:cNvPr id="3" name="Объект 2"/>
          <p:cNvSpPr>
            <a:spLocks noGrp="1"/>
          </p:cNvSpPr>
          <p:nvPr>
            <p:ph sz="quarter" idx="10"/>
          </p:nvPr>
        </p:nvSpPr>
        <p:spPr/>
        <p:txBody>
          <a:bodyPr/>
          <a:lstStyle/>
          <a:p>
            <a:pPr algn="just"/>
            <a:r>
              <a:rPr lang="ru-RU" sz="2400" dirty="0" smtClean="0"/>
              <a:t>Право </a:t>
            </a:r>
            <a:r>
              <a:rPr lang="ru-RU" sz="2400" dirty="0"/>
              <a:t>авторства - право признаваться автором произведения и право автора на имя - право использовать или разрешать использование произведения под своим именем, под вымышленным именем (псевдонимом) или без указания имени, то есть анонимно, </a:t>
            </a:r>
            <a:r>
              <a:rPr lang="ru-RU" sz="2400" dirty="0">
                <a:solidFill>
                  <a:srgbClr val="C00000"/>
                </a:solidFill>
              </a:rPr>
              <a:t>неотчуждаемы и непередаваемы, в том числе при передаче другому лицу или переходе к нему исключительного права на произведение и при предоставлении другому лицу права использования произведения. Отказ от этих прав ничтожен</a:t>
            </a:r>
            <a:r>
              <a:rPr lang="ru-RU" sz="2400" dirty="0" smtClean="0">
                <a:solidFill>
                  <a:srgbClr val="C00000"/>
                </a:solidFill>
              </a:rPr>
              <a:t>.</a:t>
            </a:r>
          </a:p>
          <a:p>
            <a:pPr algn="just"/>
            <a:endParaRPr lang="ru-RU" sz="2400" dirty="0">
              <a:solidFill>
                <a:srgbClr val="C00000"/>
              </a:solidFill>
            </a:endParaRPr>
          </a:p>
          <a:p>
            <a:pPr algn="r"/>
            <a:r>
              <a:rPr lang="ru-RU" sz="2400" i="1" dirty="0" smtClean="0">
                <a:solidFill>
                  <a:srgbClr val="0063A1"/>
                </a:solidFill>
              </a:rPr>
              <a:t>ч.1 ст. 1265 ГК РФ</a:t>
            </a:r>
            <a:endParaRPr lang="ru-RU" sz="2400" dirty="0">
              <a:solidFill>
                <a:srgbClr val="C00000"/>
              </a:solidFill>
            </a:endParaRPr>
          </a:p>
          <a:p>
            <a:endParaRPr lang="ru-RU" dirty="0"/>
          </a:p>
        </p:txBody>
      </p:sp>
    </p:spTree>
    <p:extLst>
      <p:ext uri="{BB962C8B-B14F-4D97-AF65-F5344CB8AC3E}">
        <p14:creationId xmlns:p14="http://schemas.microsoft.com/office/powerpoint/2010/main" val="2897419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smtClean="0"/>
              <a:t>Как закупить услуги авторского надзора?</a:t>
            </a:r>
            <a:endParaRPr lang="ru-RU" dirty="0"/>
          </a:p>
        </p:txBody>
      </p:sp>
      <p:sp>
        <p:nvSpPr>
          <p:cNvPr id="3" name="Объект 2"/>
          <p:cNvSpPr>
            <a:spLocks noGrp="1"/>
          </p:cNvSpPr>
          <p:nvPr>
            <p:ph sz="quarter" idx="10"/>
          </p:nvPr>
        </p:nvSpPr>
        <p:spPr>
          <a:xfrm>
            <a:off x="469900" y="1647825"/>
            <a:ext cx="9755188" cy="5029200"/>
          </a:xfrm>
        </p:spPr>
        <p:txBody>
          <a:bodyPr/>
          <a:lstStyle/>
          <a:p>
            <a:pPr algn="just"/>
            <a:r>
              <a:rPr lang="ru-RU" sz="2400" dirty="0"/>
              <a:t>19) заключение контракта на оказание услуг по осуществлению авторского контроля за разработкой проектной документации объекта капитального строительства, проведению авторского надзора за строительством, реконструкцией, капитальным ремонтом объекта капитального строительства </a:t>
            </a:r>
            <a:r>
              <a:rPr lang="ru-RU" sz="2400" dirty="0">
                <a:solidFill>
                  <a:srgbClr val="FF0000"/>
                </a:solidFill>
              </a:rPr>
              <a:t>соответствующими </a:t>
            </a:r>
            <a:r>
              <a:rPr lang="ru-RU" sz="2400" b="1" dirty="0">
                <a:solidFill>
                  <a:srgbClr val="FF0000"/>
                </a:solidFill>
              </a:rPr>
              <a:t>авторами</a:t>
            </a:r>
            <a:r>
              <a:rPr lang="ru-RU" sz="2400" dirty="0"/>
              <a:t>, на проведение технического и авторского надзора за выполнением работ по сохранению объекта культурного наследия (памятников истории и культуры) народов Российской Федерации авторами </a:t>
            </a:r>
            <a:r>
              <a:rPr lang="ru-RU" sz="2400" dirty="0" smtClean="0"/>
              <a:t>проектов.</a:t>
            </a:r>
          </a:p>
          <a:p>
            <a:pPr algn="r"/>
            <a:r>
              <a:rPr lang="ru-RU" sz="2400" dirty="0"/>
              <a:t/>
            </a:r>
            <a:br>
              <a:rPr lang="ru-RU" sz="2400" dirty="0"/>
            </a:br>
            <a:r>
              <a:rPr lang="ru-RU" sz="2400" i="1" dirty="0" smtClean="0">
                <a:solidFill>
                  <a:srgbClr val="0063A1"/>
                </a:solidFill>
              </a:rPr>
              <a:t>п.19 ч.1 ст. 93 Закона № 44-ФЗ</a:t>
            </a:r>
            <a:endParaRPr lang="ru-RU" sz="2400" i="1" dirty="0">
              <a:solidFill>
                <a:srgbClr val="0063A1"/>
              </a:solidFill>
            </a:endParaRPr>
          </a:p>
          <a:p>
            <a:endParaRPr lang="ru-RU" dirty="0"/>
          </a:p>
        </p:txBody>
      </p:sp>
    </p:spTree>
    <p:extLst>
      <p:ext uri="{BB962C8B-B14F-4D97-AF65-F5344CB8AC3E}">
        <p14:creationId xmlns:p14="http://schemas.microsoft.com/office/powerpoint/2010/main" val="2460586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300" y="22225"/>
            <a:ext cx="8498520" cy="1523494"/>
          </a:xfrm>
        </p:spPr>
        <p:txBody>
          <a:bodyPr/>
          <a:lstStyle/>
          <a:p>
            <a:r>
              <a:rPr lang="ru-RU" b="0" dirty="0"/>
              <a:t>Как закупать авторский надзор, если автор проекта отказывается от его осуществления?</a:t>
            </a:r>
            <a:endParaRPr lang="ru-RU" dirty="0"/>
          </a:p>
        </p:txBody>
      </p:sp>
      <p:sp>
        <p:nvSpPr>
          <p:cNvPr id="3" name="Объект 2"/>
          <p:cNvSpPr>
            <a:spLocks noGrp="1"/>
          </p:cNvSpPr>
          <p:nvPr>
            <p:ph sz="quarter" idx="10"/>
          </p:nvPr>
        </p:nvSpPr>
        <p:spPr/>
        <p:txBody>
          <a:bodyPr/>
          <a:lstStyle/>
          <a:p>
            <a:pPr algn="just"/>
            <a:r>
              <a:rPr lang="ru-RU" sz="2400" dirty="0" smtClean="0"/>
              <a:t>«13.9</a:t>
            </a:r>
            <a:r>
              <a:rPr lang="ru-RU" sz="2400" dirty="0"/>
              <a:t>. ГКУ ВО "Д", осуществляющее функции застройщика объекта капитального строительства "</a:t>
            </a:r>
            <a:r>
              <a:rPr lang="ru-RU" sz="2400" dirty="0" err="1"/>
              <a:t>Берегоукрепление</a:t>
            </a:r>
            <a:r>
              <a:rPr lang="ru-RU" sz="2400" dirty="0"/>
              <a:t> правого берега р. Волга в г. Волгограде", в нарушение статьи 48 и пункта 19 части 1 статьи 93 Федерального закона от 5 апреля 2013 г. </a:t>
            </a:r>
            <a:r>
              <a:rPr lang="ru-RU" sz="2400" dirty="0" smtClean="0"/>
              <a:t>№ </a:t>
            </a:r>
            <a:r>
              <a:rPr lang="ru-RU" sz="2400" dirty="0"/>
              <a:t>44-ФЗ при выборе исполнителя нарушен способ определения поставщика по 2 контрактам в 2015 году на оказание услуг авторского надзора общей стоимостью 1 355,8 тыс. рублей, </a:t>
            </a:r>
            <a:r>
              <a:rPr lang="ru-RU" sz="2400" i="1" dirty="0">
                <a:solidFill>
                  <a:srgbClr val="C00000"/>
                </a:solidFill>
              </a:rPr>
              <a:t>которые заключены как с единственным поставщиком без проведения конкурентных процедур с ЗАО "П", не являющимся автором проектной </a:t>
            </a:r>
            <a:r>
              <a:rPr lang="ru-RU" sz="2400" i="1" dirty="0" smtClean="0">
                <a:solidFill>
                  <a:srgbClr val="C00000"/>
                </a:solidFill>
              </a:rPr>
              <a:t>документации</a:t>
            </a:r>
            <a:r>
              <a:rPr lang="ru-RU" sz="2400" dirty="0" smtClean="0"/>
              <a:t>».</a:t>
            </a:r>
          </a:p>
          <a:p>
            <a:pPr algn="just"/>
            <a:endParaRPr lang="ru-RU" sz="2400" dirty="0"/>
          </a:p>
          <a:p>
            <a:pPr algn="r"/>
            <a:r>
              <a:rPr lang="ru-RU" sz="2400" i="1" dirty="0">
                <a:solidFill>
                  <a:srgbClr val="0063A1"/>
                </a:solidFill>
              </a:rPr>
              <a:t>Представление Счетной палаты РФ </a:t>
            </a:r>
            <a:r>
              <a:rPr lang="ru-RU" sz="2400" i="1" dirty="0" smtClean="0">
                <a:solidFill>
                  <a:srgbClr val="0063A1"/>
                </a:solidFill>
              </a:rPr>
              <a:t/>
            </a:r>
            <a:br>
              <a:rPr lang="ru-RU" sz="2400" i="1" dirty="0" smtClean="0">
                <a:solidFill>
                  <a:srgbClr val="0063A1"/>
                </a:solidFill>
              </a:rPr>
            </a:br>
            <a:r>
              <a:rPr lang="ru-RU" sz="2400" i="1" dirty="0" smtClean="0">
                <a:solidFill>
                  <a:srgbClr val="0063A1"/>
                </a:solidFill>
              </a:rPr>
              <a:t>от </a:t>
            </a:r>
            <a:r>
              <a:rPr lang="ru-RU" sz="2400" i="1" dirty="0">
                <a:solidFill>
                  <a:srgbClr val="0063A1"/>
                </a:solidFill>
              </a:rPr>
              <a:t>09.12.2016 N ПР 09-346/09-03</a:t>
            </a:r>
          </a:p>
          <a:p>
            <a:pPr algn="just"/>
            <a:endParaRPr lang="ru-RU" sz="2400" dirty="0"/>
          </a:p>
          <a:p>
            <a:endParaRPr lang="ru-RU" dirty="0"/>
          </a:p>
        </p:txBody>
      </p:sp>
    </p:spTree>
    <p:extLst>
      <p:ext uri="{BB962C8B-B14F-4D97-AF65-F5344CB8AC3E}">
        <p14:creationId xmlns:p14="http://schemas.microsoft.com/office/powerpoint/2010/main" val="288141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300" y="253915"/>
            <a:ext cx="8498520" cy="1015663"/>
          </a:xfrm>
        </p:spPr>
        <p:txBody>
          <a:bodyPr/>
          <a:lstStyle/>
          <a:p>
            <a:r>
              <a:rPr lang="ru-RU" b="0" dirty="0" smtClean="0"/>
              <a:t>Автора </a:t>
            </a:r>
            <a:r>
              <a:rPr lang="ru-RU" dirty="0" smtClean="0">
                <a:solidFill>
                  <a:srgbClr val="FF0000"/>
                </a:solidFill>
              </a:rPr>
              <a:t>нельзя заставить</a:t>
            </a:r>
            <a:r>
              <a:rPr lang="ru-RU" b="0" dirty="0" smtClean="0"/>
              <a:t> осуществлять авторский надзор</a:t>
            </a:r>
            <a:endParaRPr lang="ru-RU" b="0" dirty="0"/>
          </a:p>
        </p:txBody>
      </p:sp>
      <p:sp>
        <p:nvSpPr>
          <p:cNvPr id="3" name="Объект 2"/>
          <p:cNvSpPr>
            <a:spLocks noGrp="1"/>
          </p:cNvSpPr>
          <p:nvPr>
            <p:ph sz="quarter" idx="10"/>
          </p:nvPr>
        </p:nvSpPr>
        <p:spPr>
          <a:xfrm>
            <a:off x="469900" y="1647825"/>
            <a:ext cx="9755188" cy="5029200"/>
          </a:xfrm>
        </p:spPr>
        <p:txBody>
          <a:bodyPr/>
          <a:lstStyle/>
          <a:p>
            <a:pPr algn="just"/>
            <a:r>
              <a:rPr lang="ru-RU" sz="2000" dirty="0"/>
              <a:t>Согласно пункту 3 статьи 1294 ГК РФ </a:t>
            </a:r>
            <a:r>
              <a:rPr lang="ru-RU" sz="2000" b="1" dirty="0"/>
              <a:t>автор произведения архитектуры, градостроительства</a:t>
            </a:r>
            <a:r>
              <a:rPr lang="ru-RU" sz="2000" dirty="0"/>
              <a:t> или садово-паркового искусства </a:t>
            </a:r>
            <a:r>
              <a:rPr lang="ru-RU" sz="2000" b="1" dirty="0"/>
              <a:t>вправе требовать от заказчика</a:t>
            </a:r>
            <a:r>
              <a:rPr lang="ru-RU" sz="2000" dirty="0"/>
              <a:t> архитектурного, градостроительного или садово-паркового проекта </a:t>
            </a:r>
            <a:r>
              <a:rPr lang="ru-RU" sz="2000" b="1" dirty="0"/>
              <a:t>предоставления права на участие в реализации своего проекта, если </a:t>
            </a:r>
            <a:r>
              <a:rPr lang="ru-RU" sz="2000" dirty="0"/>
              <a:t>договором не предусмотрено иное.</a:t>
            </a:r>
          </a:p>
          <a:p>
            <a:pPr algn="just"/>
            <a:endParaRPr lang="ru-RU" sz="2000" dirty="0" smtClean="0"/>
          </a:p>
          <a:p>
            <a:pPr algn="just"/>
            <a:r>
              <a:rPr lang="ru-RU" sz="2000" dirty="0" smtClean="0"/>
              <a:t>Следовательно</a:t>
            </a:r>
            <a:r>
              <a:rPr lang="ru-RU" sz="2000" dirty="0"/>
              <a:t>, действующее </a:t>
            </a:r>
            <a:r>
              <a:rPr lang="ru-RU" sz="2000" dirty="0">
                <a:solidFill>
                  <a:srgbClr val="FF0000"/>
                </a:solidFill>
              </a:rPr>
              <a:t>гражданское законодательство наделяет автора произведения архитектуры правом требовать от заказчика заключения с ним договора авторского надзора, а не обязанностью. </a:t>
            </a:r>
            <a:r>
              <a:rPr lang="ru-RU" sz="2000" dirty="0"/>
              <a:t>Более того, пункт 4.20 контракта, предусматривающий осуществление ответчиком авторского надзора за строительством объекта по отдельно заключенному договору, расположен в разделе 4 контракта "Обязанности и права Исполнителя", в связи с чем невозможно однозначно истолковать спорное условие контракта как обязанность, а не как право исполнителя</a:t>
            </a:r>
            <a:r>
              <a:rPr lang="ru-RU" sz="2000" dirty="0" smtClean="0"/>
              <a:t>.</a:t>
            </a:r>
          </a:p>
          <a:p>
            <a:pPr algn="just"/>
            <a:endParaRPr lang="ru-RU" sz="2000" dirty="0"/>
          </a:p>
          <a:p>
            <a:pPr algn="r"/>
            <a:r>
              <a:rPr lang="ru-RU" sz="2000" i="1" dirty="0">
                <a:solidFill>
                  <a:srgbClr val="0063A1"/>
                </a:solidFill>
              </a:rPr>
              <a:t>Постановление Тринадцатого арбитражного апелляционного суда </a:t>
            </a:r>
            <a:r>
              <a:rPr lang="ru-RU" sz="2000" i="1" dirty="0" smtClean="0">
                <a:solidFill>
                  <a:srgbClr val="0063A1"/>
                </a:solidFill>
              </a:rPr>
              <a:t/>
            </a:r>
            <a:br>
              <a:rPr lang="ru-RU" sz="2000" i="1" dirty="0" smtClean="0">
                <a:solidFill>
                  <a:srgbClr val="0063A1"/>
                </a:solidFill>
              </a:rPr>
            </a:br>
            <a:r>
              <a:rPr lang="ru-RU" sz="2000" i="1" dirty="0" smtClean="0">
                <a:solidFill>
                  <a:srgbClr val="0063A1"/>
                </a:solidFill>
              </a:rPr>
              <a:t>от </a:t>
            </a:r>
            <a:r>
              <a:rPr lang="ru-RU" sz="2000" i="1" dirty="0">
                <a:solidFill>
                  <a:srgbClr val="0063A1"/>
                </a:solidFill>
              </a:rPr>
              <a:t>26.12.2017 </a:t>
            </a:r>
            <a:r>
              <a:rPr lang="ru-RU" sz="2000" i="1" dirty="0" smtClean="0">
                <a:solidFill>
                  <a:srgbClr val="0063A1"/>
                </a:solidFill>
              </a:rPr>
              <a:t>№ </a:t>
            </a:r>
            <a:r>
              <a:rPr lang="ru-RU" sz="2000" i="1" dirty="0">
                <a:solidFill>
                  <a:srgbClr val="0063A1"/>
                </a:solidFill>
              </a:rPr>
              <a:t>13АП-28630/2017 по делу </a:t>
            </a:r>
            <a:r>
              <a:rPr lang="ru-RU" sz="2000" i="1" dirty="0" smtClean="0">
                <a:solidFill>
                  <a:srgbClr val="0063A1"/>
                </a:solidFill>
              </a:rPr>
              <a:t>№ </a:t>
            </a:r>
            <a:r>
              <a:rPr lang="ru-RU" sz="2000" i="1" dirty="0">
                <a:solidFill>
                  <a:srgbClr val="0063A1"/>
                </a:solidFill>
              </a:rPr>
              <a:t>А56-42323/2017</a:t>
            </a:r>
          </a:p>
          <a:p>
            <a:pPr algn="r"/>
            <a:endParaRPr lang="ru-RU" dirty="0"/>
          </a:p>
          <a:p>
            <a:pPr algn="r"/>
            <a:endParaRPr lang="ru-RU" dirty="0"/>
          </a:p>
        </p:txBody>
      </p:sp>
    </p:spTree>
    <p:extLst>
      <p:ext uri="{BB962C8B-B14F-4D97-AF65-F5344CB8AC3E}">
        <p14:creationId xmlns:p14="http://schemas.microsoft.com/office/powerpoint/2010/main" val="3157150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300" y="0"/>
            <a:ext cx="8498520" cy="1523494"/>
          </a:xfrm>
        </p:spPr>
        <p:txBody>
          <a:bodyPr/>
          <a:lstStyle/>
          <a:p>
            <a:r>
              <a:rPr lang="ru-RU" b="0" dirty="0"/>
              <a:t>Как закупать авторский надзор, если автор проекта отказывается от его осуществления?</a:t>
            </a:r>
            <a:endParaRPr lang="ru-RU" dirty="0"/>
          </a:p>
        </p:txBody>
      </p:sp>
      <p:sp>
        <p:nvSpPr>
          <p:cNvPr id="3" name="Объект 2"/>
          <p:cNvSpPr>
            <a:spLocks noGrp="1"/>
          </p:cNvSpPr>
          <p:nvPr>
            <p:ph sz="quarter" idx="10"/>
          </p:nvPr>
        </p:nvSpPr>
        <p:spPr>
          <a:xfrm>
            <a:off x="469900" y="1647825"/>
            <a:ext cx="9755188" cy="5029200"/>
          </a:xfrm>
        </p:spPr>
        <p:txBody>
          <a:bodyPr/>
          <a:lstStyle/>
          <a:p>
            <a:pPr algn="just"/>
            <a:r>
              <a:rPr lang="ru-RU" sz="2400" dirty="0" smtClean="0"/>
              <a:t>В </a:t>
            </a:r>
            <a:r>
              <a:rPr lang="ru-RU" sz="2400" dirty="0"/>
              <a:t>случае, если лицо, осуществившее разработку проектной документации, подтвердит, что оно не имеет возможности осуществлять авторский надзор за строительством, заказчик </a:t>
            </a:r>
            <a:r>
              <a:rPr lang="ru-RU" sz="2400" dirty="0">
                <a:solidFill>
                  <a:srgbClr val="C00000"/>
                </a:solidFill>
              </a:rPr>
              <a:t>вправе привлекать как на выполнение всего комплекса работ по осуществлению авторского надзора, так и по отдельным разделам проекта и видам работ, любых юридических и физических лиц, при условии соответствия таких лиц законодательным требованиям к соответствующему виду </a:t>
            </a:r>
            <a:r>
              <a:rPr lang="ru-RU" sz="2400" dirty="0" smtClean="0">
                <a:solidFill>
                  <a:srgbClr val="C00000"/>
                </a:solidFill>
              </a:rPr>
              <a:t>деятельности.</a:t>
            </a:r>
          </a:p>
          <a:p>
            <a:endParaRPr lang="ru-RU" sz="2400" dirty="0"/>
          </a:p>
          <a:p>
            <a:endParaRPr lang="ru-RU" sz="2400" dirty="0" smtClean="0"/>
          </a:p>
          <a:p>
            <a:pPr algn="r"/>
            <a:r>
              <a:rPr lang="ru-RU" sz="2400" i="1" dirty="0">
                <a:solidFill>
                  <a:srgbClr val="0063A1"/>
                </a:solidFill>
              </a:rPr>
              <a:t>п</a:t>
            </a:r>
            <a:r>
              <a:rPr lang="ru-RU" sz="2400" i="1" dirty="0" smtClean="0">
                <a:solidFill>
                  <a:srgbClr val="0063A1"/>
                </a:solidFill>
              </a:rPr>
              <a:t>. 6.1.3. Приказа </a:t>
            </a:r>
            <a:r>
              <a:rPr lang="ru-RU" sz="2400" i="1" dirty="0">
                <a:solidFill>
                  <a:srgbClr val="0063A1"/>
                </a:solidFill>
              </a:rPr>
              <a:t>Минстроя России от 19.02.2016 N 98/пр</a:t>
            </a:r>
          </a:p>
          <a:p>
            <a:pPr algn="r"/>
            <a:r>
              <a:rPr lang="ru-RU" sz="2400" i="1" dirty="0">
                <a:solidFill>
                  <a:srgbClr val="0063A1"/>
                </a:solidFill>
              </a:rPr>
              <a:t>"Об утверждении свода правил "Положение об авторском надзоре за строительством зданий и сооружений"</a:t>
            </a:r>
          </a:p>
          <a:p>
            <a:endParaRPr lang="ru-RU" dirty="0"/>
          </a:p>
        </p:txBody>
      </p:sp>
    </p:spTree>
    <p:extLst>
      <p:ext uri="{BB962C8B-B14F-4D97-AF65-F5344CB8AC3E}">
        <p14:creationId xmlns:p14="http://schemas.microsoft.com/office/powerpoint/2010/main" val="735645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Объект 2"/>
          <p:cNvSpPr>
            <a:spLocks noGrp="1"/>
          </p:cNvSpPr>
          <p:nvPr>
            <p:ph sz="quarter" idx="10"/>
          </p:nvPr>
        </p:nvSpPr>
        <p:spPr>
          <a:xfrm>
            <a:off x="88900" y="-1"/>
            <a:ext cx="10604500" cy="6829425"/>
          </a:xfrm>
        </p:spPr>
        <p:txBody>
          <a:bodyPr/>
          <a:lstStyle/>
          <a:p>
            <a:endParaRPr lang="ru-RU" i="1" dirty="0"/>
          </a:p>
        </p:txBody>
      </p:sp>
      <p:sp>
        <p:nvSpPr>
          <p:cNvPr id="2" name="Заголовок 1"/>
          <p:cNvSpPr>
            <a:spLocks noGrp="1"/>
          </p:cNvSpPr>
          <p:nvPr>
            <p:ph type="title"/>
          </p:nvPr>
        </p:nvSpPr>
        <p:spPr>
          <a:xfrm>
            <a:off x="1079500" y="2730943"/>
            <a:ext cx="8498520" cy="1523494"/>
          </a:xfrm>
        </p:spPr>
        <p:txBody>
          <a:bodyPr/>
          <a:lstStyle/>
          <a:p>
            <a:pPr algn="ctr"/>
            <a:r>
              <a:rPr lang="ru-RU" dirty="0" smtClean="0"/>
              <a:t>Установление дополнительных требований к участникам закупки </a:t>
            </a:r>
            <a:br>
              <a:rPr lang="ru-RU" dirty="0" smtClean="0"/>
            </a:br>
            <a:r>
              <a:rPr lang="ru-RU" dirty="0" smtClean="0"/>
              <a:t>по Закону № 44-ФЗ</a:t>
            </a:r>
            <a:endParaRPr lang="ru-RU" dirty="0"/>
          </a:p>
        </p:txBody>
      </p:sp>
    </p:spTree>
    <p:extLst>
      <p:ext uri="{BB962C8B-B14F-4D97-AF65-F5344CB8AC3E}">
        <p14:creationId xmlns:p14="http://schemas.microsoft.com/office/powerpoint/2010/main" val="3845035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4236" y="461664"/>
            <a:ext cx="8498520" cy="815608"/>
          </a:xfrm>
        </p:spPr>
        <p:txBody>
          <a:bodyPr/>
          <a:lstStyle/>
          <a:p>
            <a:pPr algn="l"/>
            <a:r>
              <a:rPr lang="ru-RU" altLang="ru-RU" sz="2000" dirty="0"/>
              <a:t>ПРИЛОЖЕНИЕ 1 </a:t>
            </a:r>
            <a:r>
              <a:rPr lang="ru-RU" sz="2000" dirty="0"/>
              <a:t>к ПП РФ от 04.02.2015 № 99</a:t>
            </a:r>
            <a:r>
              <a:rPr lang="ru-RU" altLang="ru-RU" sz="2000" dirty="0"/>
              <a:t>–</a:t>
            </a:r>
            <a:r>
              <a:rPr lang="ru-RU" altLang="ru-RU" dirty="0"/>
              <a:t> </a:t>
            </a:r>
            <a:r>
              <a:rPr lang="ru-RU" altLang="ru-RU" sz="2000" cap="all" dirty="0">
                <a:solidFill>
                  <a:srgbClr val="002060"/>
                </a:solidFill>
                <a:latin typeface="Arial" panose="020B0604020202020204" pitchFamily="34" charset="0"/>
                <a:cs typeface="Arial" panose="020B0604020202020204" pitchFamily="34" charset="0"/>
              </a:rPr>
              <a:t>вид работ (2</a:t>
            </a:r>
            <a:r>
              <a:rPr lang="ru-RU" altLang="ru-RU" sz="2000" cap="all" dirty="0" smtClean="0">
                <a:solidFill>
                  <a:srgbClr val="002060"/>
                </a:solidFill>
                <a:latin typeface="Arial" panose="020B0604020202020204" pitchFamily="34" charset="0"/>
                <a:cs typeface="Arial" panose="020B0604020202020204" pitchFamily="34" charset="0"/>
              </a:rPr>
              <a:t>):</a:t>
            </a:r>
            <a:r>
              <a:rPr lang="ru-RU" altLang="ru-RU" sz="2000" dirty="0">
                <a:solidFill>
                  <a:srgbClr val="C00000"/>
                </a:solidFill>
              </a:rPr>
              <a:t/>
            </a:r>
            <a:br>
              <a:rPr lang="ru-RU" altLang="ru-RU" sz="2000" dirty="0">
                <a:solidFill>
                  <a:srgbClr val="C00000"/>
                </a:solidFill>
              </a:rPr>
            </a:br>
            <a:r>
              <a:rPr lang="ru-RU" altLang="ru-RU" sz="2000" dirty="0" smtClean="0">
                <a:solidFill>
                  <a:srgbClr val="C00000"/>
                </a:solidFill>
              </a:rPr>
              <a:t>с учетом изменений, внесенных в ППРФ</a:t>
            </a:r>
            <a:r>
              <a:rPr lang="ru-RU" altLang="ru-RU" sz="2000" dirty="0">
                <a:solidFill>
                  <a:srgbClr val="C00000"/>
                </a:solidFill>
              </a:rPr>
              <a:t> </a:t>
            </a:r>
            <a:r>
              <a:rPr lang="ru-RU" altLang="ru-RU" sz="2000" dirty="0" smtClean="0">
                <a:solidFill>
                  <a:srgbClr val="C00000"/>
                </a:solidFill>
              </a:rPr>
              <a:t>от 21.03.19 № 294</a:t>
            </a:r>
            <a:endParaRPr lang="ru-RU" sz="2000" dirty="0">
              <a:solidFill>
                <a:srgbClr val="C00000"/>
              </a:solidFill>
            </a:endParaRPr>
          </a:p>
        </p:txBody>
      </p:sp>
      <p:graphicFrame>
        <p:nvGraphicFramePr>
          <p:cNvPr id="18" name="Объект 17"/>
          <p:cNvGraphicFramePr>
            <a:graphicFrameLocks noGrp="1"/>
          </p:cNvGraphicFramePr>
          <p:nvPr>
            <p:ph sz="quarter" idx="10"/>
            <p:extLst/>
          </p:nvPr>
        </p:nvGraphicFramePr>
        <p:xfrm>
          <a:off x="460375" y="1647825"/>
          <a:ext cx="9755187" cy="4815840"/>
        </p:xfrm>
        <a:graphic>
          <a:graphicData uri="http://schemas.openxmlformats.org/drawingml/2006/table">
            <a:tbl>
              <a:tblPr firstRow="1" bandRow="1">
                <a:tableStyleId>{5C22544A-7EE6-4342-B048-85BDC9FD1C3A}</a:tableStyleId>
              </a:tblPr>
              <a:tblGrid>
                <a:gridCol w="3209925">
                  <a:extLst>
                    <a:ext uri="{9D8B030D-6E8A-4147-A177-3AD203B41FA5}">
                      <a16:colId xmlns:a16="http://schemas.microsoft.com/office/drawing/2014/main" val="554687521"/>
                    </a:ext>
                  </a:extLst>
                </a:gridCol>
                <a:gridCol w="3293533">
                  <a:extLst>
                    <a:ext uri="{9D8B030D-6E8A-4147-A177-3AD203B41FA5}">
                      <a16:colId xmlns:a16="http://schemas.microsoft.com/office/drawing/2014/main" val="2334317180"/>
                    </a:ext>
                  </a:extLst>
                </a:gridCol>
                <a:gridCol w="3251729">
                  <a:extLst>
                    <a:ext uri="{9D8B030D-6E8A-4147-A177-3AD203B41FA5}">
                      <a16:colId xmlns:a16="http://schemas.microsoft.com/office/drawing/2014/main" val="715872215"/>
                    </a:ext>
                  </a:extLst>
                </a:gridCol>
              </a:tblGrid>
              <a:tr h="304800">
                <a:tc>
                  <a:txBody>
                    <a:bodyPr/>
                    <a:lstStyle/>
                    <a:p>
                      <a:r>
                        <a:rPr lang="ru-RU" sz="1600" dirty="0" smtClean="0">
                          <a:latin typeface="+mn-lt"/>
                        </a:rPr>
                        <a:t>Строительство,</a:t>
                      </a:r>
                      <a:r>
                        <a:rPr lang="ru-RU" sz="1600" baseline="0" dirty="0" smtClean="0">
                          <a:latin typeface="+mn-lt"/>
                        </a:rPr>
                        <a:t> реконструкция, капитальный ремонт, снос</a:t>
                      </a:r>
                      <a:endParaRPr lang="ru-RU" sz="1600" dirty="0" smtClean="0">
                        <a:latin typeface="+mn-lt"/>
                      </a:endParaRPr>
                    </a:p>
                  </a:txBody>
                  <a:tcPr/>
                </a:tc>
                <a:tc>
                  <a:txBody>
                    <a:bodyPr/>
                    <a:lstStyle/>
                    <a:p>
                      <a:r>
                        <a:rPr lang="ru-RU" sz="1600" b="1" dirty="0" smtClean="0">
                          <a:solidFill>
                            <a:schemeClr val="lt1"/>
                          </a:solidFill>
                          <a:latin typeface="+mn-lt"/>
                          <a:ea typeface="+mn-ea"/>
                          <a:cs typeface="+mn-cs"/>
                        </a:rPr>
                        <a:t>Дополнительные требования к участникам закупки </a:t>
                      </a:r>
                      <a:endParaRPr lang="ru-RU" sz="1600" dirty="0">
                        <a:latin typeface="+mn-lt"/>
                      </a:endParaRPr>
                    </a:p>
                  </a:txBody>
                  <a:tcPr/>
                </a:tc>
                <a:tc>
                  <a:txBody>
                    <a:bodyPr/>
                    <a:lstStyle/>
                    <a:p>
                      <a:r>
                        <a:rPr lang="ru-RU" sz="1600" b="1" dirty="0" smtClean="0">
                          <a:solidFill>
                            <a:schemeClr val="lt1"/>
                          </a:solidFill>
                          <a:latin typeface="+mn-lt"/>
                          <a:ea typeface="+mn-ea"/>
                          <a:cs typeface="+mn-cs"/>
                        </a:rPr>
                        <a:t>Документы, подтверждающие соответствие участников закупки дополнительным требованиям </a:t>
                      </a:r>
                      <a:endParaRPr lang="ru-RU" sz="1600" dirty="0">
                        <a:latin typeface="+mn-lt"/>
                      </a:endParaRPr>
                    </a:p>
                  </a:txBody>
                  <a:tcPr/>
                </a:tc>
                <a:extLst>
                  <a:ext uri="{0D108BD9-81ED-4DB2-BD59-A6C34878D82A}">
                    <a16:rowId xmlns:a16="http://schemas.microsoft.com/office/drawing/2014/main" val="1104260124"/>
                  </a:ext>
                </a:extLst>
              </a:tr>
              <a:tr h="762000">
                <a:tc>
                  <a:txBody>
                    <a:bodyPr/>
                    <a:lstStyle/>
                    <a:p>
                      <a:r>
                        <a:rPr lang="ru-RU" sz="1600" dirty="0" smtClean="0">
                          <a:latin typeface="+mn-lt"/>
                        </a:rPr>
                        <a:t>Объект капитального строительства (за </a:t>
                      </a:r>
                      <a:r>
                        <a:rPr lang="ru-RU" sz="1600" dirty="0" err="1" smtClean="0">
                          <a:latin typeface="+mn-lt"/>
                        </a:rPr>
                        <a:t>искл</a:t>
                      </a:r>
                      <a:r>
                        <a:rPr lang="ru-RU" sz="1600" dirty="0" smtClean="0">
                          <a:latin typeface="+mn-lt"/>
                        </a:rPr>
                        <a:t>. линейного объекта) при НМЦК более 10 млн руб.</a:t>
                      </a:r>
                      <a:endParaRPr lang="ru-RU" sz="1600" dirty="0">
                        <a:latin typeface="+mn-lt"/>
                      </a:endParaRPr>
                    </a:p>
                  </a:txBody>
                  <a:tcPr/>
                </a:tc>
                <a:tc>
                  <a:txBody>
                    <a:bodyPr/>
                    <a:lstStyle/>
                    <a:p>
                      <a:r>
                        <a:rPr lang="ru-RU" sz="1600" b="0" i="0" dirty="0" smtClean="0">
                          <a:solidFill>
                            <a:schemeClr val="dk1"/>
                          </a:solidFill>
                          <a:effectLst/>
                          <a:latin typeface="+mn-lt"/>
                          <a:ea typeface="+mn-ea"/>
                          <a:cs typeface="+mn-cs"/>
                        </a:rPr>
                        <a:t>Наличия опыта исполнения за последние 3 года до</a:t>
                      </a:r>
                      <a:r>
                        <a:rPr lang="ru-RU" sz="1600" b="0" i="0" baseline="0" dirty="0" smtClean="0">
                          <a:solidFill>
                            <a:schemeClr val="dk1"/>
                          </a:solidFill>
                          <a:effectLst/>
                          <a:latin typeface="+mn-lt"/>
                          <a:ea typeface="+mn-ea"/>
                          <a:cs typeface="+mn-cs"/>
                        </a:rPr>
                        <a:t> даты подачи заявки аналогичного (за </a:t>
                      </a:r>
                      <a:r>
                        <a:rPr lang="ru-RU" sz="1600" b="0" i="0" baseline="0" dirty="0" err="1" smtClean="0">
                          <a:solidFill>
                            <a:schemeClr val="dk1"/>
                          </a:solidFill>
                          <a:effectLst/>
                          <a:latin typeface="+mn-lt"/>
                          <a:ea typeface="+mn-ea"/>
                          <a:cs typeface="+mn-cs"/>
                        </a:rPr>
                        <a:t>искл</a:t>
                      </a:r>
                      <a:r>
                        <a:rPr lang="ru-RU" sz="1600" b="0" i="0" baseline="0" dirty="0" smtClean="0">
                          <a:solidFill>
                            <a:schemeClr val="dk1"/>
                          </a:solidFill>
                          <a:effectLst/>
                          <a:latin typeface="+mn-lt"/>
                          <a:ea typeface="+mn-ea"/>
                          <a:cs typeface="+mn-cs"/>
                        </a:rPr>
                        <a:t>. линейного объекта) контракта (договора):</a:t>
                      </a:r>
                    </a:p>
                    <a:p>
                      <a:endParaRPr lang="ru-RU" sz="1600" b="0" i="0" dirty="0" smtClean="0">
                        <a:solidFill>
                          <a:schemeClr val="dk1"/>
                        </a:solidFill>
                        <a:effectLst/>
                        <a:latin typeface="+mn-lt"/>
                        <a:ea typeface="+mn-ea"/>
                        <a:cs typeface="+mn-cs"/>
                      </a:endParaRPr>
                    </a:p>
                    <a:p>
                      <a:r>
                        <a:rPr lang="ru-RU" sz="1600" b="0" i="0" dirty="0" smtClean="0">
                          <a:solidFill>
                            <a:schemeClr val="dk1"/>
                          </a:solidFill>
                          <a:effectLst/>
                          <a:latin typeface="+mn-lt"/>
                          <a:ea typeface="+mn-ea"/>
                          <a:cs typeface="+mn-cs"/>
                        </a:rPr>
                        <a:t>при НМЦК более 10 млн руб. стоимость контракта должна составлять не менее 50% НМЦК;</a:t>
                      </a:r>
                    </a:p>
                    <a:p>
                      <a:r>
                        <a:rPr lang="ru-RU" sz="1600" b="0" i="0" dirty="0" smtClean="0">
                          <a:solidFill>
                            <a:schemeClr val="dk1"/>
                          </a:solidFill>
                          <a:effectLst/>
                          <a:latin typeface="+mn-lt"/>
                          <a:ea typeface="+mn-ea"/>
                          <a:cs typeface="+mn-cs"/>
                        </a:rPr>
                        <a:t>при НМЦК более 100 млн руб. – не менее 40% НМЦК;</a:t>
                      </a:r>
                    </a:p>
                    <a:p>
                      <a:r>
                        <a:rPr lang="ru-RU" sz="1600" b="0" i="0" dirty="0" smtClean="0">
                          <a:solidFill>
                            <a:schemeClr val="dk1"/>
                          </a:solidFill>
                          <a:effectLst/>
                          <a:latin typeface="+mn-lt"/>
                          <a:ea typeface="+mn-ea"/>
                          <a:cs typeface="+mn-cs"/>
                        </a:rPr>
                        <a:t>при НМЦК более 500 млн руб. – не менее 30% НМЦК;</a:t>
                      </a:r>
                    </a:p>
                    <a:p>
                      <a:r>
                        <a:rPr lang="ru-RU" sz="1600" b="0" i="0" dirty="0" smtClean="0">
                          <a:solidFill>
                            <a:schemeClr val="dk1"/>
                          </a:solidFill>
                          <a:effectLst/>
                          <a:latin typeface="+mn-lt"/>
                          <a:ea typeface="+mn-ea"/>
                          <a:cs typeface="+mn-cs"/>
                        </a:rPr>
                        <a:t>при НМЦК более 1 млрд руб. – не менее 20% НМЦК</a:t>
                      </a:r>
                    </a:p>
                    <a:p>
                      <a:endParaRPr lang="ru-RU" sz="1600" dirty="0">
                        <a:latin typeface="+mn-lt"/>
                      </a:endParaRPr>
                    </a:p>
                  </a:txBody>
                  <a:tcPr/>
                </a:tc>
                <a:tc>
                  <a:txBody>
                    <a:bodyPr/>
                    <a:lstStyle/>
                    <a:p>
                      <a:r>
                        <a:rPr lang="ru-RU" sz="1600" dirty="0" smtClean="0">
                          <a:latin typeface="+mn-lt"/>
                        </a:rPr>
                        <a:t>Копия контракта</a:t>
                      </a:r>
                    </a:p>
                    <a:p>
                      <a:r>
                        <a:rPr lang="ru-RU" sz="1600" dirty="0" smtClean="0">
                          <a:latin typeface="+mn-lt"/>
                        </a:rPr>
                        <a:t>Копия</a:t>
                      </a:r>
                      <a:r>
                        <a:rPr lang="ru-RU" sz="1600" baseline="0" dirty="0" smtClean="0">
                          <a:latin typeface="+mn-lt"/>
                        </a:rPr>
                        <a:t> актов выполненных работ</a:t>
                      </a:r>
                    </a:p>
                    <a:p>
                      <a:r>
                        <a:rPr lang="ru-RU" sz="1600" baseline="0" dirty="0" smtClean="0">
                          <a:latin typeface="+mn-lt"/>
                        </a:rPr>
                        <a:t>Копия разрешения на ввод (если требуется по </a:t>
                      </a:r>
                      <a:r>
                        <a:rPr lang="ru-RU" sz="1600" baseline="0" dirty="0" err="1" smtClean="0">
                          <a:latin typeface="+mn-lt"/>
                        </a:rPr>
                        <a:t>ГрК</a:t>
                      </a:r>
                      <a:r>
                        <a:rPr lang="ru-RU" sz="1600" baseline="0" dirty="0" smtClean="0">
                          <a:latin typeface="+mn-lt"/>
                        </a:rPr>
                        <a:t> РФ)</a:t>
                      </a:r>
                      <a:endParaRPr lang="ru-RU" sz="1600" dirty="0">
                        <a:latin typeface="+mn-lt"/>
                      </a:endParaRPr>
                    </a:p>
                  </a:txBody>
                  <a:tcPr/>
                </a:tc>
                <a:extLst>
                  <a:ext uri="{0D108BD9-81ED-4DB2-BD59-A6C34878D82A}">
                    <a16:rowId xmlns:a16="http://schemas.microsoft.com/office/drawing/2014/main" val="2702006516"/>
                  </a:ext>
                </a:extLst>
              </a:tr>
            </a:tbl>
          </a:graphicData>
        </a:graphic>
      </p:graphicFrame>
    </p:spTree>
    <p:extLst>
      <p:ext uri="{BB962C8B-B14F-4D97-AF65-F5344CB8AC3E}">
        <p14:creationId xmlns:p14="http://schemas.microsoft.com/office/powerpoint/2010/main" val="1003830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545665"/>
            <a:ext cx="8498520" cy="615553"/>
          </a:xfrm>
        </p:spPr>
        <p:txBody>
          <a:bodyPr/>
          <a:lstStyle/>
          <a:p>
            <a:r>
              <a:rPr lang="ru-RU" altLang="ru-RU" sz="2000" dirty="0"/>
              <a:t>ПРИЛОЖЕНИЕ 1 </a:t>
            </a:r>
            <a:r>
              <a:rPr lang="ru-RU" sz="2000" dirty="0"/>
              <a:t>к ПП РФ от 04.02.2015 № 99</a:t>
            </a:r>
            <a:r>
              <a:rPr lang="ru-RU" altLang="ru-RU" sz="2000" dirty="0"/>
              <a:t>– </a:t>
            </a:r>
            <a:r>
              <a:rPr lang="ru-RU" altLang="ru-RU" sz="2000" cap="all" dirty="0">
                <a:solidFill>
                  <a:srgbClr val="002060"/>
                </a:solidFill>
              </a:rPr>
              <a:t>вид работ (</a:t>
            </a:r>
            <a:r>
              <a:rPr lang="ru-RU" altLang="ru-RU" sz="2000" cap="all" dirty="0" smtClean="0">
                <a:solidFill>
                  <a:srgbClr val="002060"/>
                </a:solidFill>
              </a:rPr>
              <a:t>2.1):</a:t>
            </a:r>
            <a:r>
              <a:rPr lang="ru-RU" altLang="ru-RU" sz="2000" dirty="0">
                <a:solidFill>
                  <a:srgbClr val="C00000"/>
                </a:solidFill>
              </a:rPr>
              <a:t/>
            </a:r>
            <a:br>
              <a:rPr lang="ru-RU" altLang="ru-RU" sz="2000" dirty="0">
                <a:solidFill>
                  <a:srgbClr val="C00000"/>
                </a:solidFill>
              </a:rPr>
            </a:br>
            <a:r>
              <a:rPr lang="ru-RU" altLang="ru-RU" sz="2000" dirty="0">
                <a:solidFill>
                  <a:srgbClr val="C00000"/>
                </a:solidFill>
              </a:rPr>
              <a:t>с учетом изменений, внесенных в ППРФ от 21.03.19 № 294</a:t>
            </a:r>
            <a:endParaRPr lang="ru-RU" sz="2000" dirty="0"/>
          </a:p>
        </p:txBody>
      </p:sp>
      <p:sp>
        <p:nvSpPr>
          <p:cNvPr id="3" name="Объект 2"/>
          <p:cNvSpPr>
            <a:spLocks noGrp="1"/>
          </p:cNvSpPr>
          <p:nvPr>
            <p:ph sz="quarter" idx="10"/>
          </p:nvPr>
        </p:nvSpPr>
        <p:spPr/>
        <p:txBody>
          <a:bodyPr/>
          <a:lstStyle/>
          <a:p>
            <a:endParaRPr lang="ru-RU"/>
          </a:p>
        </p:txBody>
      </p:sp>
      <p:graphicFrame>
        <p:nvGraphicFramePr>
          <p:cNvPr id="4" name="Объект 17"/>
          <p:cNvGraphicFramePr>
            <a:graphicFrameLocks/>
          </p:cNvGraphicFramePr>
          <p:nvPr>
            <p:extLst/>
          </p:nvPr>
        </p:nvGraphicFramePr>
        <p:xfrm>
          <a:off x="460375" y="1647825"/>
          <a:ext cx="9755187" cy="4572000"/>
        </p:xfrm>
        <a:graphic>
          <a:graphicData uri="http://schemas.openxmlformats.org/drawingml/2006/table">
            <a:tbl>
              <a:tblPr firstRow="1" bandRow="1">
                <a:tableStyleId>{5C22544A-7EE6-4342-B048-85BDC9FD1C3A}</a:tableStyleId>
              </a:tblPr>
              <a:tblGrid>
                <a:gridCol w="3209925">
                  <a:extLst>
                    <a:ext uri="{9D8B030D-6E8A-4147-A177-3AD203B41FA5}">
                      <a16:colId xmlns:a16="http://schemas.microsoft.com/office/drawing/2014/main" val="554687521"/>
                    </a:ext>
                  </a:extLst>
                </a:gridCol>
                <a:gridCol w="3293533">
                  <a:extLst>
                    <a:ext uri="{9D8B030D-6E8A-4147-A177-3AD203B41FA5}">
                      <a16:colId xmlns:a16="http://schemas.microsoft.com/office/drawing/2014/main" val="2334317180"/>
                    </a:ext>
                  </a:extLst>
                </a:gridCol>
                <a:gridCol w="3251729">
                  <a:extLst>
                    <a:ext uri="{9D8B030D-6E8A-4147-A177-3AD203B41FA5}">
                      <a16:colId xmlns:a16="http://schemas.microsoft.com/office/drawing/2014/main" val="715872215"/>
                    </a:ext>
                  </a:extLst>
                </a:gridCol>
              </a:tblGrid>
              <a:tr h="304800">
                <a:tc>
                  <a:txBody>
                    <a:bodyPr/>
                    <a:lstStyle/>
                    <a:p>
                      <a:r>
                        <a:rPr lang="ru-RU" sz="1600" dirty="0" smtClean="0">
                          <a:latin typeface="+mn-lt"/>
                        </a:rPr>
                        <a:t>Строительство,</a:t>
                      </a:r>
                      <a:r>
                        <a:rPr lang="ru-RU" sz="1600" baseline="0" dirty="0" smtClean="0">
                          <a:latin typeface="+mn-lt"/>
                        </a:rPr>
                        <a:t> реконструкция, капитальный ремонт, снос</a:t>
                      </a:r>
                      <a:endParaRPr lang="ru-RU" sz="1600" dirty="0" smtClean="0">
                        <a:latin typeface="+mn-lt"/>
                      </a:endParaRPr>
                    </a:p>
                  </a:txBody>
                  <a:tcPr/>
                </a:tc>
                <a:tc>
                  <a:txBody>
                    <a:bodyPr/>
                    <a:lstStyle/>
                    <a:p>
                      <a:r>
                        <a:rPr lang="ru-RU" sz="1600" b="1" dirty="0" smtClean="0">
                          <a:solidFill>
                            <a:schemeClr val="lt1"/>
                          </a:solidFill>
                          <a:latin typeface="+mn-lt"/>
                          <a:ea typeface="+mn-ea"/>
                          <a:cs typeface="+mn-cs"/>
                        </a:rPr>
                        <a:t>Дополнительные требования к участникам закупки </a:t>
                      </a:r>
                      <a:endParaRPr lang="ru-RU" sz="1600" dirty="0">
                        <a:latin typeface="+mn-lt"/>
                      </a:endParaRPr>
                    </a:p>
                  </a:txBody>
                  <a:tcPr/>
                </a:tc>
                <a:tc>
                  <a:txBody>
                    <a:bodyPr/>
                    <a:lstStyle/>
                    <a:p>
                      <a:r>
                        <a:rPr lang="ru-RU" sz="1600" b="1" dirty="0" smtClean="0">
                          <a:solidFill>
                            <a:schemeClr val="lt1"/>
                          </a:solidFill>
                          <a:latin typeface="+mn-lt"/>
                          <a:ea typeface="+mn-ea"/>
                          <a:cs typeface="+mn-cs"/>
                        </a:rPr>
                        <a:t>Документы, подтверждающие соответствие участников закупки дополнительным требованиям </a:t>
                      </a:r>
                      <a:endParaRPr lang="ru-RU" sz="1600" dirty="0">
                        <a:latin typeface="+mn-lt"/>
                      </a:endParaRPr>
                    </a:p>
                  </a:txBody>
                  <a:tcPr/>
                </a:tc>
                <a:extLst>
                  <a:ext uri="{0D108BD9-81ED-4DB2-BD59-A6C34878D82A}">
                    <a16:rowId xmlns:a16="http://schemas.microsoft.com/office/drawing/2014/main" val="1104260124"/>
                  </a:ext>
                </a:extLst>
              </a:tr>
              <a:tr h="762000">
                <a:tc>
                  <a:txBody>
                    <a:bodyPr/>
                    <a:lstStyle/>
                    <a:p>
                      <a:r>
                        <a:rPr lang="ru-RU" sz="1600" dirty="0" smtClean="0">
                          <a:latin typeface="+mn-lt"/>
                        </a:rPr>
                        <a:t>Линейный</a:t>
                      </a:r>
                      <a:r>
                        <a:rPr lang="ru-RU" sz="1600" baseline="0" dirty="0" smtClean="0">
                          <a:latin typeface="+mn-lt"/>
                        </a:rPr>
                        <a:t> объект капитального строительства </a:t>
                      </a:r>
                      <a:r>
                        <a:rPr lang="ru-RU" sz="1600" dirty="0" smtClean="0">
                          <a:latin typeface="+mn-lt"/>
                        </a:rPr>
                        <a:t>при НМЦК более 10 млн руб.</a:t>
                      </a:r>
                      <a:endParaRPr lang="ru-RU" sz="1600" dirty="0">
                        <a:latin typeface="+mn-lt"/>
                      </a:endParaRPr>
                    </a:p>
                  </a:txBody>
                  <a:tcPr/>
                </a:tc>
                <a:tc>
                  <a:txBody>
                    <a:bodyPr/>
                    <a:lstStyle/>
                    <a:p>
                      <a:r>
                        <a:rPr lang="ru-RU" sz="1600" b="0" i="0" dirty="0" smtClean="0">
                          <a:solidFill>
                            <a:schemeClr val="dk1"/>
                          </a:solidFill>
                          <a:effectLst/>
                          <a:latin typeface="+mn-lt"/>
                          <a:ea typeface="+mn-ea"/>
                          <a:cs typeface="+mn-cs"/>
                        </a:rPr>
                        <a:t>Наличия опыта исполнения за последние 3 года до</a:t>
                      </a:r>
                      <a:r>
                        <a:rPr lang="ru-RU" sz="1600" b="0" i="0" baseline="0" dirty="0" smtClean="0">
                          <a:solidFill>
                            <a:schemeClr val="dk1"/>
                          </a:solidFill>
                          <a:effectLst/>
                          <a:latin typeface="+mn-lt"/>
                          <a:ea typeface="+mn-ea"/>
                          <a:cs typeface="+mn-cs"/>
                        </a:rPr>
                        <a:t> даты подачи заявки аналогичного контракта (договора):</a:t>
                      </a:r>
                    </a:p>
                    <a:p>
                      <a:endParaRPr lang="ru-RU" sz="1600" b="0" i="0" dirty="0" smtClean="0">
                        <a:solidFill>
                          <a:schemeClr val="dk1"/>
                        </a:solidFill>
                        <a:effectLst/>
                        <a:latin typeface="+mn-lt"/>
                        <a:ea typeface="+mn-ea"/>
                        <a:cs typeface="+mn-cs"/>
                      </a:endParaRPr>
                    </a:p>
                    <a:p>
                      <a:r>
                        <a:rPr lang="ru-RU" sz="1600" b="0" i="0" dirty="0" smtClean="0">
                          <a:solidFill>
                            <a:schemeClr val="dk1"/>
                          </a:solidFill>
                          <a:effectLst/>
                          <a:latin typeface="+mn-lt"/>
                          <a:ea typeface="+mn-ea"/>
                          <a:cs typeface="+mn-cs"/>
                        </a:rPr>
                        <a:t>при НМЦК более 10 млн руб. стоимость контракта должна составлять не менее 50% НМЦК;</a:t>
                      </a:r>
                    </a:p>
                    <a:p>
                      <a:r>
                        <a:rPr lang="ru-RU" sz="1600" b="0" i="0" dirty="0" smtClean="0">
                          <a:solidFill>
                            <a:schemeClr val="dk1"/>
                          </a:solidFill>
                          <a:effectLst/>
                          <a:latin typeface="+mn-lt"/>
                          <a:ea typeface="+mn-ea"/>
                          <a:cs typeface="+mn-cs"/>
                        </a:rPr>
                        <a:t>при НМЦК более 100 млн руб. – не менее 40% НМЦК;</a:t>
                      </a:r>
                    </a:p>
                    <a:p>
                      <a:r>
                        <a:rPr lang="ru-RU" sz="1600" b="0" i="0" dirty="0" smtClean="0">
                          <a:solidFill>
                            <a:schemeClr val="dk1"/>
                          </a:solidFill>
                          <a:effectLst/>
                          <a:latin typeface="+mn-lt"/>
                          <a:ea typeface="+mn-ea"/>
                          <a:cs typeface="+mn-cs"/>
                        </a:rPr>
                        <a:t>при НМЦК более 500 млн руб. – не менее 30% НМЦК;</a:t>
                      </a:r>
                    </a:p>
                    <a:p>
                      <a:r>
                        <a:rPr lang="ru-RU" sz="1600" b="0" i="0" dirty="0" smtClean="0">
                          <a:solidFill>
                            <a:schemeClr val="dk1"/>
                          </a:solidFill>
                          <a:effectLst/>
                          <a:latin typeface="+mn-lt"/>
                          <a:ea typeface="+mn-ea"/>
                          <a:cs typeface="+mn-cs"/>
                        </a:rPr>
                        <a:t>при НМЦК более 1 млрд руб. – не менее 20% НМЦК</a:t>
                      </a:r>
                    </a:p>
                    <a:p>
                      <a:endParaRPr lang="ru-RU" sz="1600" dirty="0">
                        <a:latin typeface="+mn-lt"/>
                      </a:endParaRPr>
                    </a:p>
                  </a:txBody>
                  <a:tcPr/>
                </a:tc>
                <a:tc>
                  <a:txBody>
                    <a:bodyPr/>
                    <a:lstStyle/>
                    <a:p>
                      <a:r>
                        <a:rPr lang="ru-RU" sz="1600" dirty="0" smtClean="0">
                          <a:latin typeface="+mn-lt"/>
                        </a:rPr>
                        <a:t>Копия контракта</a:t>
                      </a:r>
                    </a:p>
                    <a:p>
                      <a:r>
                        <a:rPr lang="ru-RU" sz="1600" dirty="0" smtClean="0">
                          <a:latin typeface="+mn-lt"/>
                        </a:rPr>
                        <a:t>Копия</a:t>
                      </a:r>
                      <a:r>
                        <a:rPr lang="ru-RU" sz="1600" baseline="0" dirty="0" smtClean="0">
                          <a:latin typeface="+mn-lt"/>
                        </a:rPr>
                        <a:t> актов выполненных работ</a:t>
                      </a:r>
                    </a:p>
                    <a:p>
                      <a:r>
                        <a:rPr lang="ru-RU" sz="1600" baseline="0" dirty="0" smtClean="0">
                          <a:latin typeface="+mn-lt"/>
                        </a:rPr>
                        <a:t>Копия разрешения на ввод (если требуется по </a:t>
                      </a:r>
                      <a:r>
                        <a:rPr lang="ru-RU" sz="1600" baseline="0" dirty="0" err="1" smtClean="0">
                          <a:latin typeface="+mn-lt"/>
                        </a:rPr>
                        <a:t>ГрК</a:t>
                      </a:r>
                      <a:r>
                        <a:rPr lang="ru-RU" sz="1600" baseline="0" dirty="0" smtClean="0">
                          <a:latin typeface="+mn-lt"/>
                        </a:rPr>
                        <a:t> РФ)</a:t>
                      </a:r>
                      <a:endParaRPr lang="ru-RU" sz="1600" dirty="0">
                        <a:latin typeface="+mn-lt"/>
                      </a:endParaRPr>
                    </a:p>
                  </a:txBody>
                  <a:tcPr/>
                </a:tc>
                <a:extLst>
                  <a:ext uri="{0D108BD9-81ED-4DB2-BD59-A6C34878D82A}">
                    <a16:rowId xmlns:a16="http://schemas.microsoft.com/office/drawing/2014/main" val="2702006516"/>
                  </a:ext>
                </a:extLst>
              </a:tr>
            </a:tbl>
          </a:graphicData>
        </a:graphic>
      </p:graphicFrame>
    </p:spTree>
    <p:extLst>
      <p:ext uri="{BB962C8B-B14F-4D97-AF65-F5344CB8AC3E}">
        <p14:creationId xmlns:p14="http://schemas.microsoft.com/office/powerpoint/2010/main" val="2642828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Чем подтверждается членство СРО?</a:t>
            </a:r>
            <a:endParaRPr lang="ru-RU" dirty="0"/>
          </a:p>
        </p:txBody>
      </p:sp>
      <p:sp>
        <p:nvSpPr>
          <p:cNvPr id="3" name="Объект 2"/>
          <p:cNvSpPr>
            <a:spLocks noGrp="1"/>
          </p:cNvSpPr>
          <p:nvPr>
            <p:ph sz="quarter" idx="10"/>
          </p:nvPr>
        </p:nvSpPr>
        <p:spPr>
          <a:solidFill>
            <a:schemeClr val="bg1">
              <a:lumMod val="95000"/>
            </a:schemeClr>
          </a:solidFill>
        </p:spPr>
        <p:txBody>
          <a:bodyPr/>
          <a:lstStyle/>
          <a:p>
            <a:pPr algn="just"/>
            <a:r>
              <a:rPr lang="ru-RU" sz="2400" dirty="0" smtClean="0"/>
              <a:t>«…Право </a:t>
            </a:r>
            <a:r>
              <a:rPr lang="ru-RU" sz="2400" dirty="0"/>
              <a:t>члена саморегулируемой организации на участие в закупках с использованием конкурентных способов заключения договоров строительного подряда подтверждается выпиской из реестра членов саморегулируемой организации (далее - выписка). </a:t>
            </a:r>
            <a:endParaRPr lang="ru-RU" sz="2400" dirty="0" smtClean="0"/>
          </a:p>
          <a:p>
            <a:pPr algn="just"/>
            <a:endParaRPr lang="ru-RU" sz="2400" dirty="0"/>
          </a:p>
          <a:p>
            <a:pPr algn="just"/>
            <a:r>
              <a:rPr lang="ru-RU" sz="2400" dirty="0" smtClean="0"/>
              <a:t>В </a:t>
            </a:r>
            <a:r>
              <a:rPr lang="ru-RU" sz="2400" dirty="0"/>
              <a:t>соответствии с частью 4 статьи 55.17 Кодекса саморегулируемая организация обязана в трехдневный срок предоставить по запросу заинтересованного лица выписку из реестра членов саморегулируемой организации, срок действия которой составляет один месяц с даты ее выдачи</a:t>
            </a:r>
            <a:r>
              <a:rPr lang="ru-RU" sz="2400" dirty="0" smtClean="0"/>
              <a:t>. …»</a:t>
            </a:r>
          </a:p>
          <a:p>
            <a:pPr algn="just"/>
            <a:endParaRPr lang="ru-RU" sz="2400" dirty="0"/>
          </a:p>
          <a:p>
            <a:pPr algn="r"/>
            <a:r>
              <a:rPr lang="ru-RU" sz="2400" i="1" dirty="0">
                <a:solidFill>
                  <a:srgbClr val="0063A1"/>
                </a:solidFill>
              </a:rPr>
              <a:t>и</a:t>
            </a:r>
            <a:r>
              <a:rPr lang="ru-RU" sz="2400" i="1" dirty="0" smtClean="0">
                <a:solidFill>
                  <a:srgbClr val="0063A1"/>
                </a:solidFill>
              </a:rPr>
              <a:t>з Письма </a:t>
            </a:r>
            <a:r>
              <a:rPr lang="ru-RU" sz="2400" i="1" dirty="0">
                <a:solidFill>
                  <a:srgbClr val="0063A1"/>
                </a:solidFill>
              </a:rPr>
              <a:t>Минстроя России от 09.10.2017 </a:t>
            </a:r>
            <a:r>
              <a:rPr lang="ru-RU" sz="2400" i="1" dirty="0" smtClean="0">
                <a:solidFill>
                  <a:srgbClr val="0063A1"/>
                </a:solidFill>
              </a:rPr>
              <a:t>№ </a:t>
            </a:r>
            <a:r>
              <a:rPr lang="ru-RU" sz="2400" i="1" dirty="0">
                <a:solidFill>
                  <a:srgbClr val="0063A1"/>
                </a:solidFill>
              </a:rPr>
              <a:t>36225-ТБ/02</a:t>
            </a:r>
          </a:p>
          <a:p>
            <a:pPr algn="just"/>
            <a:endParaRPr lang="ru-RU" sz="2400" dirty="0"/>
          </a:p>
          <a:p>
            <a:endParaRPr lang="ru-RU" dirty="0"/>
          </a:p>
        </p:txBody>
      </p:sp>
    </p:spTree>
    <p:extLst>
      <p:ext uri="{BB962C8B-B14F-4D97-AF65-F5344CB8AC3E}">
        <p14:creationId xmlns:p14="http://schemas.microsoft.com/office/powerpoint/2010/main" val="970462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8" y="391777"/>
            <a:ext cx="8610601" cy="923330"/>
          </a:xfrm>
        </p:spPr>
        <p:txBody>
          <a:bodyPr/>
          <a:lstStyle/>
          <a:p>
            <a:r>
              <a:rPr lang="ru-RU" altLang="ru-RU" sz="2000" dirty="0"/>
              <a:t>ПРИЛОЖЕНИЕ 1 </a:t>
            </a:r>
            <a:r>
              <a:rPr lang="ru-RU" sz="2000" dirty="0"/>
              <a:t>к ПП РФ от 04.02.2015 № 99</a:t>
            </a:r>
            <a:r>
              <a:rPr lang="ru-RU" altLang="ru-RU" sz="2000" dirty="0"/>
              <a:t>– </a:t>
            </a:r>
            <a:r>
              <a:rPr lang="ru-RU" altLang="ru-RU" sz="2000" cap="all" dirty="0">
                <a:solidFill>
                  <a:srgbClr val="002060"/>
                </a:solidFill>
              </a:rPr>
              <a:t>вид работ (</a:t>
            </a:r>
            <a:r>
              <a:rPr lang="ru-RU" altLang="ru-RU" sz="2000" cap="all" dirty="0" smtClean="0">
                <a:solidFill>
                  <a:srgbClr val="002060"/>
                </a:solidFill>
              </a:rPr>
              <a:t>2.2 и 2.3):</a:t>
            </a:r>
            <a:r>
              <a:rPr lang="ru-RU" altLang="ru-RU" sz="2000" dirty="0">
                <a:solidFill>
                  <a:srgbClr val="C00000"/>
                </a:solidFill>
              </a:rPr>
              <a:t/>
            </a:r>
            <a:br>
              <a:rPr lang="ru-RU" altLang="ru-RU" sz="2000" dirty="0">
                <a:solidFill>
                  <a:srgbClr val="C00000"/>
                </a:solidFill>
              </a:rPr>
            </a:br>
            <a:r>
              <a:rPr lang="ru-RU" altLang="ru-RU" sz="2000" dirty="0">
                <a:solidFill>
                  <a:srgbClr val="C00000"/>
                </a:solidFill>
              </a:rPr>
              <a:t>с учетом изменений, внесенных в ППРФ от 21.03.19 № 294</a:t>
            </a:r>
            <a:endParaRPr lang="ru-RU" sz="2000" dirty="0"/>
          </a:p>
        </p:txBody>
      </p:sp>
      <p:sp>
        <p:nvSpPr>
          <p:cNvPr id="3" name="Объект 2"/>
          <p:cNvSpPr>
            <a:spLocks noGrp="1"/>
          </p:cNvSpPr>
          <p:nvPr>
            <p:ph sz="quarter" idx="10"/>
          </p:nvPr>
        </p:nvSpPr>
        <p:spPr/>
        <p:txBody>
          <a:bodyPr/>
          <a:lstStyle/>
          <a:p>
            <a:endParaRPr lang="ru-RU"/>
          </a:p>
        </p:txBody>
      </p:sp>
      <p:graphicFrame>
        <p:nvGraphicFramePr>
          <p:cNvPr id="4" name="Объект 17"/>
          <p:cNvGraphicFramePr>
            <a:graphicFrameLocks/>
          </p:cNvGraphicFramePr>
          <p:nvPr>
            <p:extLst/>
          </p:nvPr>
        </p:nvGraphicFramePr>
        <p:xfrm>
          <a:off x="460375" y="1647825"/>
          <a:ext cx="9755187" cy="2621280"/>
        </p:xfrm>
        <a:graphic>
          <a:graphicData uri="http://schemas.openxmlformats.org/drawingml/2006/table">
            <a:tbl>
              <a:tblPr firstRow="1" bandRow="1">
                <a:tableStyleId>{5C22544A-7EE6-4342-B048-85BDC9FD1C3A}</a:tableStyleId>
              </a:tblPr>
              <a:tblGrid>
                <a:gridCol w="3209925">
                  <a:extLst>
                    <a:ext uri="{9D8B030D-6E8A-4147-A177-3AD203B41FA5}">
                      <a16:colId xmlns:a16="http://schemas.microsoft.com/office/drawing/2014/main" val="554687521"/>
                    </a:ext>
                  </a:extLst>
                </a:gridCol>
                <a:gridCol w="3293533">
                  <a:extLst>
                    <a:ext uri="{9D8B030D-6E8A-4147-A177-3AD203B41FA5}">
                      <a16:colId xmlns:a16="http://schemas.microsoft.com/office/drawing/2014/main" val="2334317180"/>
                    </a:ext>
                  </a:extLst>
                </a:gridCol>
                <a:gridCol w="3251729">
                  <a:extLst>
                    <a:ext uri="{9D8B030D-6E8A-4147-A177-3AD203B41FA5}">
                      <a16:colId xmlns:a16="http://schemas.microsoft.com/office/drawing/2014/main" val="715872215"/>
                    </a:ext>
                  </a:extLst>
                </a:gridCol>
              </a:tblGrid>
              <a:tr h="304800">
                <a:tc>
                  <a:txBody>
                    <a:bodyPr/>
                    <a:lstStyle/>
                    <a:p>
                      <a:r>
                        <a:rPr lang="ru-RU" sz="1600" dirty="0" smtClean="0">
                          <a:latin typeface="+mn-lt"/>
                        </a:rPr>
                        <a:t>Строительство</a:t>
                      </a:r>
                    </a:p>
                  </a:txBody>
                  <a:tcPr/>
                </a:tc>
                <a:tc>
                  <a:txBody>
                    <a:bodyPr/>
                    <a:lstStyle/>
                    <a:p>
                      <a:r>
                        <a:rPr lang="ru-RU" sz="1600" b="1" dirty="0" smtClean="0">
                          <a:solidFill>
                            <a:schemeClr val="lt1"/>
                          </a:solidFill>
                          <a:latin typeface="+mn-lt"/>
                          <a:ea typeface="+mn-ea"/>
                          <a:cs typeface="+mn-cs"/>
                        </a:rPr>
                        <a:t>Дополнительные требования к участникам закупки </a:t>
                      </a:r>
                      <a:endParaRPr lang="ru-RU" sz="1600" dirty="0">
                        <a:latin typeface="+mn-lt"/>
                      </a:endParaRPr>
                    </a:p>
                  </a:txBody>
                  <a:tcPr/>
                </a:tc>
                <a:tc>
                  <a:txBody>
                    <a:bodyPr/>
                    <a:lstStyle/>
                    <a:p>
                      <a:r>
                        <a:rPr lang="ru-RU" sz="1600" b="1" dirty="0" smtClean="0">
                          <a:solidFill>
                            <a:schemeClr val="lt1"/>
                          </a:solidFill>
                          <a:latin typeface="+mn-lt"/>
                          <a:ea typeface="+mn-ea"/>
                          <a:cs typeface="+mn-cs"/>
                        </a:rPr>
                        <a:t>Документы, подтверждающие соответствие участников закупки дополнительным требованиям </a:t>
                      </a:r>
                      <a:endParaRPr lang="ru-RU" sz="1600" dirty="0">
                        <a:latin typeface="+mn-lt"/>
                      </a:endParaRPr>
                    </a:p>
                  </a:txBody>
                  <a:tcPr/>
                </a:tc>
                <a:extLst>
                  <a:ext uri="{0D108BD9-81ED-4DB2-BD59-A6C34878D82A}">
                    <a16:rowId xmlns:a16="http://schemas.microsoft.com/office/drawing/2014/main" val="1104260124"/>
                  </a:ext>
                </a:extLst>
              </a:tr>
              <a:tr h="762000">
                <a:tc>
                  <a:txBody>
                    <a:bodyPr/>
                    <a:lstStyle/>
                    <a:p>
                      <a:r>
                        <a:rPr lang="ru-RU" sz="1600" dirty="0" smtClean="0">
                          <a:latin typeface="+mn-lt"/>
                        </a:rPr>
                        <a:t>Некапитального</a:t>
                      </a:r>
                      <a:r>
                        <a:rPr lang="ru-RU" sz="1600" baseline="0" dirty="0" smtClean="0">
                          <a:latin typeface="+mn-lt"/>
                        </a:rPr>
                        <a:t> строения (сооружения), благоустройство территории </a:t>
                      </a:r>
                      <a:r>
                        <a:rPr lang="ru-RU" sz="1600" dirty="0" smtClean="0">
                          <a:latin typeface="+mn-lt"/>
                        </a:rPr>
                        <a:t>при НМЦК более 10 млн руб.</a:t>
                      </a:r>
                      <a:endParaRPr lang="ru-RU" sz="1600" dirty="0">
                        <a:latin typeface="+mn-lt"/>
                      </a:endParaRPr>
                    </a:p>
                  </a:txBody>
                  <a:tcPr/>
                </a:tc>
                <a:tc>
                  <a:txBody>
                    <a:bodyPr/>
                    <a:lstStyle/>
                    <a:p>
                      <a:r>
                        <a:rPr lang="ru-RU" sz="1600" b="0" i="0" dirty="0" smtClean="0">
                          <a:solidFill>
                            <a:schemeClr val="dk1"/>
                          </a:solidFill>
                          <a:effectLst/>
                          <a:latin typeface="+mn-lt"/>
                          <a:ea typeface="+mn-ea"/>
                          <a:cs typeface="+mn-cs"/>
                        </a:rPr>
                        <a:t>Наличия опыта исполнения за последние 3 года до</a:t>
                      </a:r>
                      <a:r>
                        <a:rPr lang="ru-RU" sz="1600" b="0" i="0" baseline="0" dirty="0" smtClean="0">
                          <a:solidFill>
                            <a:schemeClr val="dk1"/>
                          </a:solidFill>
                          <a:effectLst/>
                          <a:latin typeface="+mn-lt"/>
                          <a:ea typeface="+mn-ea"/>
                          <a:cs typeface="+mn-cs"/>
                        </a:rPr>
                        <a:t> даты подачи заявки аналогичного контракта (договора), заключенного по 44-ФЗ или 223-ФЗ, либо любого контракта (договора) в отношении ОКС на сумму 20% НМЦК</a:t>
                      </a:r>
                    </a:p>
                  </a:txBody>
                  <a:tcPr/>
                </a:tc>
                <a:tc>
                  <a:txBody>
                    <a:bodyPr/>
                    <a:lstStyle/>
                    <a:p>
                      <a:r>
                        <a:rPr lang="ru-RU" sz="1600" dirty="0" smtClean="0">
                          <a:latin typeface="+mn-lt"/>
                        </a:rPr>
                        <a:t>Копия контракта</a:t>
                      </a:r>
                    </a:p>
                    <a:p>
                      <a:r>
                        <a:rPr lang="ru-RU" sz="1600" dirty="0" smtClean="0">
                          <a:latin typeface="+mn-lt"/>
                        </a:rPr>
                        <a:t>Копия</a:t>
                      </a:r>
                      <a:r>
                        <a:rPr lang="ru-RU" sz="1600" baseline="0" dirty="0" smtClean="0">
                          <a:latin typeface="+mn-lt"/>
                        </a:rPr>
                        <a:t> актов выполненных работ</a:t>
                      </a:r>
                    </a:p>
                    <a:p>
                      <a:r>
                        <a:rPr lang="ru-RU" sz="1600" baseline="0" dirty="0" smtClean="0">
                          <a:latin typeface="+mn-lt"/>
                        </a:rPr>
                        <a:t>Копия разрешения на ввод (если требуется по </a:t>
                      </a:r>
                      <a:r>
                        <a:rPr lang="ru-RU" sz="1600" baseline="0" dirty="0" err="1" smtClean="0">
                          <a:latin typeface="+mn-lt"/>
                        </a:rPr>
                        <a:t>ГрК</a:t>
                      </a:r>
                      <a:r>
                        <a:rPr lang="ru-RU" sz="1600" baseline="0" dirty="0" smtClean="0">
                          <a:latin typeface="+mn-lt"/>
                        </a:rPr>
                        <a:t> РФ)</a:t>
                      </a:r>
                      <a:endParaRPr lang="ru-RU" sz="1600" dirty="0">
                        <a:latin typeface="+mn-lt"/>
                      </a:endParaRPr>
                    </a:p>
                  </a:txBody>
                  <a:tcPr/>
                </a:tc>
                <a:extLst>
                  <a:ext uri="{0D108BD9-81ED-4DB2-BD59-A6C34878D82A}">
                    <a16:rowId xmlns:a16="http://schemas.microsoft.com/office/drawing/2014/main" val="2702006516"/>
                  </a:ext>
                </a:extLst>
              </a:tr>
            </a:tbl>
          </a:graphicData>
        </a:graphic>
      </p:graphicFrame>
      <p:graphicFrame>
        <p:nvGraphicFramePr>
          <p:cNvPr id="5" name="Объект 17"/>
          <p:cNvGraphicFramePr>
            <a:graphicFrameLocks/>
          </p:cNvGraphicFramePr>
          <p:nvPr>
            <p:extLst/>
          </p:nvPr>
        </p:nvGraphicFramePr>
        <p:xfrm>
          <a:off x="460374" y="4296189"/>
          <a:ext cx="9755187" cy="2621280"/>
        </p:xfrm>
        <a:graphic>
          <a:graphicData uri="http://schemas.openxmlformats.org/drawingml/2006/table">
            <a:tbl>
              <a:tblPr firstRow="1" bandRow="1">
                <a:tableStyleId>{5C22544A-7EE6-4342-B048-85BDC9FD1C3A}</a:tableStyleId>
              </a:tblPr>
              <a:tblGrid>
                <a:gridCol w="3209925">
                  <a:extLst>
                    <a:ext uri="{9D8B030D-6E8A-4147-A177-3AD203B41FA5}">
                      <a16:colId xmlns:a16="http://schemas.microsoft.com/office/drawing/2014/main" val="554687521"/>
                    </a:ext>
                  </a:extLst>
                </a:gridCol>
                <a:gridCol w="3293533">
                  <a:extLst>
                    <a:ext uri="{9D8B030D-6E8A-4147-A177-3AD203B41FA5}">
                      <a16:colId xmlns:a16="http://schemas.microsoft.com/office/drawing/2014/main" val="2334317180"/>
                    </a:ext>
                  </a:extLst>
                </a:gridCol>
                <a:gridCol w="3251729">
                  <a:extLst>
                    <a:ext uri="{9D8B030D-6E8A-4147-A177-3AD203B41FA5}">
                      <a16:colId xmlns:a16="http://schemas.microsoft.com/office/drawing/2014/main" val="715872215"/>
                    </a:ext>
                  </a:extLst>
                </a:gridCol>
              </a:tblGrid>
              <a:tr h="304800">
                <a:tc>
                  <a:txBody>
                    <a:bodyPr/>
                    <a:lstStyle/>
                    <a:p>
                      <a:r>
                        <a:rPr lang="ru-RU" sz="1600" dirty="0" smtClean="0">
                          <a:latin typeface="+mn-lt"/>
                        </a:rPr>
                        <a:t>Ремонт</a:t>
                      </a:r>
                      <a:r>
                        <a:rPr lang="ru-RU" sz="1600" baseline="0" dirty="0" smtClean="0">
                          <a:latin typeface="+mn-lt"/>
                        </a:rPr>
                        <a:t> и содержание</a:t>
                      </a:r>
                      <a:endParaRPr lang="ru-RU" sz="1600" dirty="0" smtClean="0">
                        <a:latin typeface="+mn-lt"/>
                      </a:endParaRPr>
                    </a:p>
                  </a:txBody>
                  <a:tcPr/>
                </a:tc>
                <a:tc>
                  <a:txBody>
                    <a:bodyPr/>
                    <a:lstStyle/>
                    <a:p>
                      <a:r>
                        <a:rPr lang="ru-RU" sz="1600" b="1" dirty="0" smtClean="0">
                          <a:solidFill>
                            <a:schemeClr val="lt1"/>
                          </a:solidFill>
                          <a:latin typeface="+mn-lt"/>
                          <a:ea typeface="+mn-ea"/>
                          <a:cs typeface="+mn-cs"/>
                        </a:rPr>
                        <a:t>Дополнительные требования к участникам закупки </a:t>
                      </a:r>
                      <a:endParaRPr lang="ru-RU" sz="1600" dirty="0">
                        <a:latin typeface="+mn-lt"/>
                      </a:endParaRPr>
                    </a:p>
                  </a:txBody>
                  <a:tcPr/>
                </a:tc>
                <a:tc>
                  <a:txBody>
                    <a:bodyPr/>
                    <a:lstStyle/>
                    <a:p>
                      <a:r>
                        <a:rPr lang="ru-RU" sz="1600" b="1" dirty="0" smtClean="0">
                          <a:solidFill>
                            <a:schemeClr val="lt1"/>
                          </a:solidFill>
                          <a:latin typeface="+mn-lt"/>
                          <a:ea typeface="+mn-ea"/>
                          <a:cs typeface="+mn-cs"/>
                        </a:rPr>
                        <a:t>Документы, подтверждающие соответствие участников закупки дополнительным требованиям </a:t>
                      </a:r>
                      <a:endParaRPr lang="ru-RU" sz="1600" dirty="0">
                        <a:latin typeface="+mn-lt"/>
                      </a:endParaRPr>
                    </a:p>
                  </a:txBody>
                  <a:tcPr/>
                </a:tc>
                <a:extLst>
                  <a:ext uri="{0D108BD9-81ED-4DB2-BD59-A6C34878D82A}">
                    <a16:rowId xmlns:a16="http://schemas.microsoft.com/office/drawing/2014/main" val="1104260124"/>
                  </a:ext>
                </a:extLst>
              </a:tr>
              <a:tr h="762000">
                <a:tc>
                  <a:txBody>
                    <a:bodyPr/>
                    <a:lstStyle/>
                    <a:p>
                      <a:r>
                        <a:rPr lang="ru-RU" sz="1600" dirty="0" smtClean="0">
                          <a:latin typeface="+mn-lt"/>
                        </a:rPr>
                        <a:t>Автомобильных</a:t>
                      </a:r>
                      <a:r>
                        <a:rPr lang="ru-RU" sz="1600" baseline="0" dirty="0" smtClean="0">
                          <a:latin typeface="+mn-lt"/>
                        </a:rPr>
                        <a:t> дорог </a:t>
                      </a:r>
                      <a:r>
                        <a:rPr lang="ru-RU" sz="1600" dirty="0" smtClean="0">
                          <a:latin typeface="+mn-lt"/>
                        </a:rPr>
                        <a:t>при НМЦК более 10 млн руб.</a:t>
                      </a:r>
                      <a:endParaRPr lang="ru-RU" sz="1600" dirty="0">
                        <a:latin typeface="+mn-lt"/>
                      </a:endParaRPr>
                    </a:p>
                  </a:txBody>
                  <a:tcPr/>
                </a:tc>
                <a:tc>
                  <a:txBody>
                    <a:bodyPr/>
                    <a:lstStyle/>
                    <a:p>
                      <a:r>
                        <a:rPr lang="ru-RU" sz="1600" b="0" i="0" dirty="0" smtClean="0">
                          <a:solidFill>
                            <a:schemeClr val="dk1"/>
                          </a:solidFill>
                          <a:effectLst/>
                          <a:latin typeface="+mn-lt"/>
                          <a:ea typeface="+mn-ea"/>
                          <a:cs typeface="+mn-cs"/>
                        </a:rPr>
                        <a:t>Наличия опыта исполнения за последние 3 года до</a:t>
                      </a:r>
                      <a:r>
                        <a:rPr lang="ru-RU" sz="1600" b="0" i="0" baseline="0" dirty="0" smtClean="0">
                          <a:solidFill>
                            <a:schemeClr val="dk1"/>
                          </a:solidFill>
                          <a:effectLst/>
                          <a:latin typeface="+mn-lt"/>
                          <a:ea typeface="+mn-ea"/>
                          <a:cs typeface="+mn-cs"/>
                        </a:rPr>
                        <a:t> даты подачи заявки аналогичного контракта (договора), заключенного по 44-ФЗ или 223-ФЗ, либо контракта (договора) в отношении линейного ОКС на сумму 20% НМЦК</a:t>
                      </a:r>
                    </a:p>
                  </a:txBody>
                  <a:tcPr/>
                </a:tc>
                <a:tc>
                  <a:txBody>
                    <a:bodyPr/>
                    <a:lstStyle/>
                    <a:p>
                      <a:r>
                        <a:rPr lang="ru-RU" sz="1600" dirty="0" smtClean="0">
                          <a:latin typeface="+mn-lt"/>
                        </a:rPr>
                        <a:t>Копия контракта</a:t>
                      </a:r>
                    </a:p>
                    <a:p>
                      <a:r>
                        <a:rPr lang="ru-RU" sz="1600" dirty="0" smtClean="0">
                          <a:latin typeface="+mn-lt"/>
                        </a:rPr>
                        <a:t>Копия</a:t>
                      </a:r>
                      <a:r>
                        <a:rPr lang="ru-RU" sz="1600" baseline="0" dirty="0" smtClean="0">
                          <a:latin typeface="+mn-lt"/>
                        </a:rPr>
                        <a:t> актов выполненных работ</a:t>
                      </a:r>
                    </a:p>
                    <a:p>
                      <a:r>
                        <a:rPr lang="ru-RU" sz="1600" baseline="0" dirty="0" smtClean="0">
                          <a:latin typeface="+mn-lt"/>
                        </a:rPr>
                        <a:t>Копия разрешения на ввод (если требуется по </a:t>
                      </a:r>
                      <a:r>
                        <a:rPr lang="ru-RU" sz="1600" baseline="0" dirty="0" err="1" smtClean="0">
                          <a:latin typeface="+mn-lt"/>
                        </a:rPr>
                        <a:t>ГрК</a:t>
                      </a:r>
                      <a:r>
                        <a:rPr lang="ru-RU" sz="1600" baseline="0" dirty="0" smtClean="0">
                          <a:latin typeface="+mn-lt"/>
                        </a:rPr>
                        <a:t> РФ)</a:t>
                      </a:r>
                      <a:endParaRPr lang="ru-RU" sz="1600" dirty="0">
                        <a:latin typeface="+mn-lt"/>
                      </a:endParaRPr>
                    </a:p>
                  </a:txBody>
                  <a:tcPr/>
                </a:tc>
                <a:extLst>
                  <a:ext uri="{0D108BD9-81ED-4DB2-BD59-A6C34878D82A}">
                    <a16:rowId xmlns:a16="http://schemas.microsoft.com/office/drawing/2014/main" val="2702006516"/>
                  </a:ext>
                </a:extLst>
              </a:tr>
            </a:tbl>
          </a:graphicData>
        </a:graphic>
      </p:graphicFrame>
    </p:spTree>
    <p:extLst>
      <p:ext uri="{BB962C8B-B14F-4D97-AF65-F5344CB8AC3E}">
        <p14:creationId xmlns:p14="http://schemas.microsoft.com/office/powerpoint/2010/main" val="10618162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0"/>
          </p:nvPr>
        </p:nvSpPr>
        <p:spPr>
          <a:xfrm>
            <a:off x="469900" y="1545938"/>
            <a:ext cx="9982200" cy="5283487"/>
          </a:xfrm>
        </p:spPr>
        <p:txBody>
          <a:bodyPr/>
          <a:lstStyle/>
          <a:p>
            <a:r>
              <a:rPr lang="ru-RU" sz="1400" b="1" dirty="0" err="1" smtClean="0">
                <a:solidFill>
                  <a:srgbClr val="FF0000"/>
                </a:solidFill>
              </a:rPr>
              <a:t>Чч</a:t>
            </a:r>
            <a:r>
              <a:rPr lang="ru-RU" sz="1400" b="1" dirty="0" smtClean="0">
                <a:solidFill>
                  <a:srgbClr val="FF0000"/>
                </a:solidFill>
              </a:rPr>
              <a:t>. 12 – 15 ст.24.2 Закона № 44-ФЗ: </a:t>
            </a:r>
          </a:p>
          <a:p>
            <a:endParaRPr lang="ru-RU" sz="1400" b="1" dirty="0">
              <a:solidFill>
                <a:srgbClr val="0000FF"/>
              </a:solidFill>
            </a:endParaRPr>
          </a:p>
          <a:p>
            <a:r>
              <a:rPr lang="ru-RU" sz="1400" b="1" dirty="0" smtClean="0"/>
              <a:t>12. </a:t>
            </a:r>
            <a:r>
              <a:rPr lang="ru-RU" sz="1400" dirty="0" smtClean="0"/>
              <a:t>В </a:t>
            </a:r>
            <a:r>
              <a:rPr lang="ru-RU" sz="1400" dirty="0"/>
              <a:t>целях обеспечения доступа к участию в проводимых на ЭП закупках отдельных видов товаров, работ, услуг, в отношении участников которых Правительством установлены дополнительные требования в соответствии с ч. 2 и </a:t>
            </a:r>
            <a:r>
              <a:rPr lang="ru-RU" sz="1400" dirty="0" smtClean="0"/>
              <a:t>2.1 </a:t>
            </a:r>
            <a:r>
              <a:rPr lang="ru-RU" sz="1400" dirty="0"/>
              <a:t>ст. 31, </a:t>
            </a:r>
            <a:r>
              <a:rPr lang="ru-RU" sz="1400" b="1" dirty="0"/>
              <a:t>участник закупки, аккредитованный на ЭП, направляет оператору этой ЭП в отношении каждого </a:t>
            </a:r>
            <a:r>
              <a:rPr lang="ru-RU" sz="1400" b="1" dirty="0" smtClean="0"/>
              <a:t>такого </a:t>
            </a:r>
            <a:r>
              <a:rPr lang="ru-RU" sz="1400" b="1" dirty="0"/>
              <a:t>вида электронные документы (или их копии), предусмотренные перечнем, установленным Правительством </a:t>
            </a:r>
            <a:r>
              <a:rPr lang="ru-RU" sz="1400" b="1" dirty="0" smtClean="0"/>
              <a:t>РФ в </a:t>
            </a:r>
            <a:r>
              <a:rPr lang="ru-RU" sz="1400" b="1" dirty="0"/>
              <a:t>соответствии с ч. 3 ст. 31</a:t>
            </a:r>
            <a:r>
              <a:rPr lang="ru-RU" sz="1400" dirty="0"/>
              <a:t>. </a:t>
            </a:r>
            <a:endParaRPr lang="ru-RU" sz="1400" dirty="0" smtClean="0"/>
          </a:p>
          <a:p>
            <a:endParaRPr lang="ru-RU" sz="1400" dirty="0" smtClean="0"/>
          </a:p>
          <a:p>
            <a:r>
              <a:rPr lang="ru-RU" sz="1400" b="1" dirty="0" smtClean="0"/>
              <a:t>13</a:t>
            </a:r>
            <a:r>
              <a:rPr lang="ru-RU" sz="1400" b="1" dirty="0"/>
              <a:t>. </a:t>
            </a:r>
            <a:r>
              <a:rPr lang="ru-RU" sz="1400" dirty="0"/>
              <a:t>В течение </a:t>
            </a:r>
            <a:r>
              <a:rPr lang="ru-RU" sz="1400" b="1" dirty="0">
                <a:solidFill>
                  <a:srgbClr val="FF0000"/>
                </a:solidFill>
              </a:rPr>
              <a:t>5 рабочих дней </a:t>
            </a:r>
            <a:r>
              <a:rPr lang="ru-RU" sz="1400" dirty="0"/>
              <a:t>со дня, следующего за днем получения в соответствии с ч. 12 настоящей статьи электронных документов (или их копий), </a:t>
            </a:r>
            <a:r>
              <a:rPr lang="ru-RU" sz="1400" b="1" dirty="0"/>
              <a:t>оператор ЭП по каждому виду товаров, работ, услуг, в отношении которых участником закупки предоставлены такие документы, принимает решение: </a:t>
            </a:r>
            <a:endParaRPr lang="ru-RU" sz="1400" b="1" dirty="0" smtClean="0"/>
          </a:p>
          <a:p>
            <a:pPr marL="342900" indent="-342900">
              <a:buAutoNum type="arabicParenR"/>
            </a:pPr>
            <a:r>
              <a:rPr lang="ru-RU" sz="1400" b="1" dirty="0" smtClean="0"/>
              <a:t>о </a:t>
            </a:r>
            <a:r>
              <a:rPr lang="ru-RU" sz="1400" b="1" dirty="0"/>
              <a:t>размещении таких документов (или их копий) в реестре участников закупок, аккредитованных на ЭП;</a:t>
            </a:r>
            <a:r>
              <a:rPr lang="ru-RU" sz="1400" dirty="0"/>
              <a:t> </a:t>
            </a:r>
            <a:endParaRPr lang="ru-RU" sz="1400" dirty="0" smtClean="0"/>
          </a:p>
          <a:p>
            <a:pPr marL="342900" indent="-342900">
              <a:buAutoNum type="arabicParenR"/>
            </a:pPr>
            <a:r>
              <a:rPr lang="ru-RU" sz="1400" dirty="0" smtClean="0"/>
              <a:t>об </a:t>
            </a:r>
            <a:r>
              <a:rPr lang="ru-RU" sz="1400" dirty="0"/>
              <a:t>отказе в размещении таких документов (или их копий) в реестре участников закупок, аккредитованных на ЭП, в случае: </a:t>
            </a:r>
            <a:endParaRPr lang="ru-RU" sz="1400" dirty="0" smtClean="0"/>
          </a:p>
          <a:p>
            <a:r>
              <a:rPr lang="ru-RU" sz="1400" dirty="0" smtClean="0"/>
              <a:t>а</a:t>
            </a:r>
            <a:r>
              <a:rPr lang="ru-RU" sz="1400" dirty="0"/>
              <a:t>) несоответствия перечня представленных документов (или их копий) перечню, который установлен </a:t>
            </a:r>
            <a:r>
              <a:rPr lang="ru-RU" sz="1400" dirty="0" smtClean="0"/>
              <a:t>Правительством РФ </a:t>
            </a:r>
            <a:r>
              <a:rPr lang="ru-RU" sz="1400" dirty="0"/>
              <a:t>в соответствии с ч. 3 ст. 31</a:t>
            </a:r>
            <a:r>
              <a:rPr lang="ru-RU" sz="1400" dirty="0" smtClean="0"/>
              <a:t>;</a:t>
            </a:r>
          </a:p>
          <a:p>
            <a:r>
              <a:rPr lang="ru-RU" sz="1400" dirty="0" smtClean="0"/>
              <a:t>б</a:t>
            </a:r>
            <a:r>
              <a:rPr lang="ru-RU" sz="1400" dirty="0"/>
              <a:t>) нарушения порядка, установленного Правительством </a:t>
            </a:r>
            <a:r>
              <a:rPr lang="ru-RU" sz="1400" dirty="0" smtClean="0"/>
              <a:t>РФ в </a:t>
            </a:r>
            <a:r>
              <a:rPr lang="ru-RU" sz="1400" dirty="0"/>
              <a:t>соответствии с ч. 15 настоящей статьи, при направлении таких документов (или их копий). </a:t>
            </a:r>
            <a:endParaRPr lang="ru-RU" sz="1400" dirty="0" smtClean="0"/>
          </a:p>
          <a:p>
            <a:endParaRPr lang="ru-RU" sz="1400" dirty="0" smtClean="0"/>
          </a:p>
          <a:p>
            <a:r>
              <a:rPr lang="ru-RU" sz="1400" b="1" dirty="0" smtClean="0"/>
              <a:t>14</a:t>
            </a:r>
            <a:r>
              <a:rPr lang="ru-RU" sz="1400" b="1" dirty="0"/>
              <a:t>. </a:t>
            </a:r>
            <a:r>
              <a:rPr lang="ru-RU" sz="1400" dirty="0"/>
              <a:t>Оператор ЭП направляет участнику закупки уведомление о размещении или об отказе в размещении документов (или их копий) в реестре участников закупок, аккредитованных на ЭП, в течение 1 часа с момента принятия решения, предусмотренного ч. 13 настоящей статьи. </a:t>
            </a:r>
            <a:r>
              <a:rPr lang="ru-RU" sz="1400" dirty="0" smtClean="0"/>
              <a:t>В </a:t>
            </a:r>
            <a:r>
              <a:rPr lang="ru-RU" sz="1400" dirty="0"/>
              <a:t>случае, если принято решение об отказе в размещении, такое уведомление должно содержать обоснование принятого </a:t>
            </a:r>
            <a:r>
              <a:rPr lang="ru-RU" sz="1400" dirty="0" smtClean="0"/>
              <a:t>решения.</a:t>
            </a:r>
          </a:p>
          <a:p>
            <a:r>
              <a:rPr lang="ru-RU" sz="1400" b="1" dirty="0" smtClean="0"/>
              <a:t>15</a:t>
            </a:r>
            <a:r>
              <a:rPr lang="ru-RU" sz="1400" b="1" dirty="0"/>
              <a:t>. </a:t>
            </a:r>
            <a:r>
              <a:rPr lang="ru-RU" sz="1400" dirty="0"/>
              <a:t>Порядок взаимодействия участника закупки и оператора ЭП, в </a:t>
            </a:r>
            <a:r>
              <a:rPr lang="ru-RU" sz="1400" dirty="0" err="1"/>
              <a:t>т.ч</a:t>
            </a:r>
            <a:r>
              <a:rPr lang="ru-RU" sz="1400" dirty="0"/>
              <a:t>. при направлении документов (или их копий) и их </a:t>
            </a:r>
            <a:r>
              <a:rPr lang="ru-RU" sz="1400" dirty="0" smtClean="0"/>
              <a:t>рассмотрении </a:t>
            </a:r>
            <a:r>
              <a:rPr lang="ru-RU" sz="1400" dirty="0"/>
              <a:t>в соответствии с ч. 12 и 13 настоящей статьи, устанавливается </a:t>
            </a:r>
            <a:r>
              <a:rPr lang="ru-RU" sz="1400" dirty="0" smtClean="0"/>
              <a:t>Правительством РФ. </a:t>
            </a:r>
          </a:p>
          <a:p>
            <a:endParaRPr lang="ru-RU" sz="1400" dirty="0"/>
          </a:p>
        </p:txBody>
      </p:sp>
      <p:sp>
        <p:nvSpPr>
          <p:cNvPr id="4" name="Заголовок 1"/>
          <p:cNvSpPr>
            <a:spLocks noGrp="1"/>
          </p:cNvSpPr>
          <p:nvPr>
            <p:ph type="title"/>
          </p:nvPr>
        </p:nvSpPr>
        <p:spPr>
          <a:xfrm>
            <a:off x="1765299" y="345609"/>
            <a:ext cx="8498520" cy="1015663"/>
          </a:xfrm>
        </p:spPr>
        <p:txBody>
          <a:bodyPr/>
          <a:lstStyle/>
          <a:p>
            <a:r>
              <a:rPr lang="ru-RU" dirty="0" smtClean="0"/>
              <a:t>Новый подход в проверке </a:t>
            </a:r>
            <a:br>
              <a:rPr lang="ru-RU" dirty="0" smtClean="0"/>
            </a:br>
            <a:r>
              <a:rPr lang="ru-RU" dirty="0" smtClean="0"/>
              <a:t>доп. требований с 01.07.2019</a:t>
            </a:r>
            <a:endParaRPr lang="ru-RU" dirty="0"/>
          </a:p>
        </p:txBody>
      </p:sp>
    </p:spTree>
    <p:extLst>
      <p:ext uri="{BB962C8B-B14F-4D97-AF65-F5344CB8AC3E}">
        <p14:creationId xmlns:p14="http://schemas.microsoft.com/office/powerpoint/2010/main" val="4201914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0"/>
          </p:nvPr>
        </p:nvSpPr>
        <p:spPr>
          <a:xfrm>
            <a:off x="471635" y="1495425"/>
            <a:ext cx="9755188" cy="5029200"/>
          </a:xfrm>
        </p:spPr>
        <p:txBody>
          <a:bodyPr/>
          <a:lstStyle/>
          <a:p>
            <a:r>
              <a:rPr lang="ru-RU" b="1" dirty="0">
                <a:solidFill>
                  <a:srgbClr val="FF0000"/>
                </a:solidFill>
              </a:rPr>
              <a:t>ч</a:t>
            </a:r>
            <a:r>
              <a:rPr lang="ru-RU" b="1" dirty="0" smtClean="0">
                <a:solidFill>
                  <a:srgbClr val="FF0000"/>
                </a:solidFill>
              </a:rPr>
              <a:t>.8.2 </a:t>
            </a:r>
            <a:r>
              <a:rPr lang="ru-RU" b="1" dirty="0">
                <a:solidFill>
                  <a:srgbClr val="FF0000"/>
                </a:solidFill>
              </a:rPr>
              <a:t>ст. 66 Закона № 44-ФЗ:</a:t>
            </a:r>
          </a:p>
          <a:p>
            <a:r>
              <a:rPr lang="ru-RU" dirty="0"/>
              <a:t>Электронные документы (их копии), подтверждающие соответствие участника </a:t>
            </a:r>
            <a:r>
              <a:rPr lang="ru-RU" dirty="0" smtClean="0"/>
              <a:t> электронного </a:t>
            </a:r>
            <a:r>
              <a:rPr lang="ru-RU" dirty="0"/>
              <a:t>аукциона дополнительным требованиям, установленным в соответствии с ч. 2 и </a:t>
            </a:r>
            <a:r>
              <a:rPr lang="ru-RU" dirty="0" smtClean="0"/>
              <a:t>2.1 </a:t>
            </a:r>
            <a:r>
              <a:rPr lang="ru-RU" dirty="0"/>
              <a:t>ст. 31, не включаются участником такого аукциона в состав </a:t>
            </a:r>
            <a:r>
              <a:rPr lang="ru-RU" dirty="0" smtClean="0"/>
              <a:t>2-ой части заявки. </a:t>
            </a:r>
            <a:r>
              <a:rPr lang="ru-RU" dirty="0"/>
              <a:t>Такие документы (их копии) направляются заказчику оператором ЭП с использованием программно-аппаратных средств ЭП в соответствии с ч. 19 ст. 68 одновременно со вторыми частями заявок на участие в таком аукционе из числа документов (их копий), размещенных в соответствии с ч. 13 ст. </a:t>
            </a:r>
            <a:r>
              <a:rPr lang="ru-RU" dirty="0" smtClean="0"/>
              <a:t>24.2 </a:t>
            </a:r>
            <a:r>
              <a:rPr lang="ru-RU" dirty="0"/>
              <a:t>в реестре участников закупок, </a:t>
            </a:r>
            <a:r>
              <a:rPr lang="ru-RU" dirty="0" smtClean="0"/>
              <a:t>аккредитованных </a:t>
            </a:r>
            <a:r>
              <a:rPr lang="ru-RU" dirty="0"/>
              <a:t>на ЭП. </a:t>
            </a:r>
            <a:endParaRPr lang="ru-RU" b="1" dirty="0" smtClean="0">
              <a:solidFill>
                <a:srgbClr val="0000FF"/>
              </a:solidFill>
            </a:endParaRPr>
          </a:p>
          <a:p>
            <a:endParaRPr lang="ru-RU" b="1" dirty="0" smtClean="0">
              <a:solidFill>
                <a:srgbClr val="0000FF"/>
              </a:solidFill>
            </a:endParaRPr>
          </a:p>
          <a:p>
            <a:r>
              <a:rPr lang="ru-RU" b="1" dirty="0">
                <a:solidFill>
                  <a:srgbClr val="FF0000"/>
                </a:solidFill>
              </a:rPr>
              <a:t>п</a:t>
            </a:r>
            <a:r>
              <a:rPr lang="ru-RU" b="1" dirty="0" smtClean="0">
                <a:solidFill>
                  <a:srgbClr val="FF0000"/>
                </a:solidFill>
              </a:rPr>
              <a:t>.6 </a:t>
            </a:r>
            <a:r>
              <a:rPr lang="ru-RU" b="1" dirty="0">
                <a:solidFill>
                  <a:srgbClr val="FF0000"/>
                </a:solidFill>
              </a:rPr>
              <a:t>ч.11 ст. 66 Закона № 44-ФЗ:</a:t>
            </a:r>
          </a:p>
          <a:p>
            <a:r>
              <a:rPr lang="ru-RU" dirty="0"/>
              <a:t>В течение 1 часа с момента получения заявки на участие в ЭА оператор ЭП возвращает эту </a:t>
            </a:r>
            <a:r>
              <a:rPr lang="ru-RU" dirty="0" smtClean="0"/>
              <a:t>заявку подавшему </a:t>
            </a:r>
            <a:r>
              <a:rPr lang="ru-RU" dirty="0"/>
              <a:t>ее участнику такого аукциона в случае отсутствия в реестре участников закупок, аккредитованных на ЭП, электронных документов (или их копий</a:t>
            </a:r>
            <a:r>
              <a:rPr lang="ru-RU" dirty="0" smtClean="0"/>
              <a:t>) участника </a:t>
            </a:r>
            <a:r>
              <a:rPr lang="ru-RU" dirty="0"/>
              <a:t>закупки, предусмотренных перечнем, установленным Правительством в соответствии с ч. 3 ст. 31, </a:t>
            </a:r>
            <a:r>
              <a:rPr lang="ru-RU" dirty="0" smtClean="0"/>
              <a:t>либо несоответствия </a:t>
            </a:r>
            <a:r>
              <a:rPr lang="ru-RU" dirty="0"/>
              <a:t>таких документов (или их копий) требованиям, установленным в извещении в соответствии с п. 6 </a:t>
            </a:r>
            <a:r>
              <a:rPr lang="ru-RU" dirty="0" smtClean="0"/>
              <a:t>ч</a:t>
            </a:r>
            <a:r>
              <a:rPr lang="ru-RU" dirty="0"/>
              <a:t>. 5 ст. 63 (при осуществлении закупки, в отношении участников которой заказчиком </a:t>
            </a:r>
            <a:r>
              <a:rPr lang="ru-RU" dirty="0" smtClean="0"/>
              <a:t>установлены дополнительные </a:t>
            </a:r>
            <a:r>
              <a:rPr lang="ru-RU" dirty="0"/>
              <a:t>требования в соответствии с ч. 2 и </a:t>
            </a:r>
            <a:r>
              <a:rPr lang="ru-RU" dirty="0" smtClean="0"/>
              <a:t>2.1 </a:t>
            </a:r>
            <a:r>
              <a:rPr lang="ru-RU" dirty="0"/>
              <a:t>ст. 31). </a:t>
            </a:r>
          </a:p>
          <a:p>
            <a:endParaRPr lang="ru-RU" dirty="0"/>
          </a:p>
        </p:txBody>
      </p:sp>
      <p:sp>
        <p:nvSpPr>
          <p:cNvPr id="6" name="Заголовок 1"/>
          <p:cNvSpPr txBox="1">
            <a:spLocks/>
          </p:cNvSpPr>
          <p:nvPr/>
        </p:nvSpPr>
        <p:spPr>
          <a:xfrm>
            <a:off x="1917700" y="276225"/>
            <a:ext cx="8498520" cy="1015663"/>
          </a:xfrm>
          <a:prstGeom prst="rect">
            <a:avLst/>
          </a:prstGeom>
        </p:spPr>
        <p:txBody>
          <a:bodyPr wrap="square" lIns="0" tIns="0" rIns="0" bIns="0" anchor="ctr">
            <a:spAutoFit/>
          </a:bodyPr>
          <a:lstStyle>
            <a:lvl1pPr>
              <a:defRPr sz="3300" b="1" i="0">
                <a:solidFill>
                  <a:srgbClr val="006384"/>
                </a:solidFill>
                <a:latin typeface="Arial" panose="020B0604020202020204" pitchFamily="34" charset="0"/>
                <a:ea typeface="+mj-ea"/>
                <a:cs typeface="Arial" panose="020B0604020202020204" pitchFamily="34" charset="0"/>
              </a:defRPr>
            </a:lvl1pPr>
          </a:lstStyle>
          <a:p>
            <a:r>
              <a:rPr lang="ru-RU" kern="0" dirty="0" smtClean="0"/>
              <a:t>Новый подход в проверке </a:t>
            </a:r>
            <a:br>
              <a:rPr lang="ru-RU" kern="0" dirty="0" smtClean="0"/>
            </a:br>
            <a:r>
              <a:rPr lang="ru-RU" kern="0" dirty="0" smtClean="0"/>
              <a:t>доп. требований с 01.07.2019</a:t>
            </a:r>
            <a:endParaRPr lang="ru-RU" kern="0" dirty="0"/>
          </a:p>
        </p:txBody>
      </p:sp>
    </p:spTree>
    <p:extLst>
      <p:ext uri="{BB962C8B-B14F-4D97-AF65-F5344CB8AC3E}">
        <p14:creationId xmlns:p14="http://schemas.microsoft.com/office/powerpoint/2010/main" val="2591675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Объект 2"/>
          <p:cNvSpPr>
            <a:spLocks noGrp="1"/>
          </p:cNvSpPr>
          <p:nvPr>
            <p:ph sz="quarter" idx="10"/>
          </p:nvPr>
        </p:nvSpPr>
        <p:spPr>
          <a:xfrm>
            <a:off x="88900" y="-1"/>
            <a:ext cx="10604500" cy="6829425"/>
          </a:xfrm>
        </p:spPr>
        <p:txBody>
          <a:bodyPr/>
          <a:lstStyle/>
          <a:p>
            <a:endParaRPr lang="ru-RU" i="1" dirty="0"/>
          </a:p>
        </p:txBody>
      </p:sp>
      <p:sp>
        <p:nvSpPr>
          <p:cNvPr id="2" name="Заголовок 1"/>
          <p:cNvSpPr>
            <a:spLocks noGrp="1"/>
          </p:cNvSpPr>
          <p:nvPr>
            <p:ph type="title"/>
          </p:nvPr>
        </p:nvSpPr>
        <p:spPr>
          <a:xfrm>
            <a:off x="1079500" y="2730943"/>
            <a:ext cx="8498520" cy="1523494"/>
          </a:xfrm>
        </p:spPr>
        <p:txBody>
          <a:bodyPr/>
          <a:lstStyle/>
          <a:p>
            <a:pPr algn="ctr"/>
            <a:r>
              <a:rPr lang="ru-RU" dirty="0" smtClean="0"/>
              <a:t>Сметное ценообразование при закупках строительных работ и государственная экспертиза</a:t>
            </a:r>
            <a:endParaRPr lang="ru-RU" dirty="0"/>
          </a:p>
        </p:txBody>
      </p:sp>
    </p:spTree>
    <p:extLst>
      <p:ext uri="{BB962C8B-B14F-4D97-AF65-F5344CB8AC3E}">
        <p14:creationId xmlns:p14="http://schemas.microsoft.com/office/powerpoint/2010/main" val="1814083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599525"/>
            <a:ext cx="8498520" cy="507831"/>
          </a:xfrm>
        </p:spPr>
        <p:txBody>
          <a:bodyPr/>
          <a:lstStyle/>
          <a:p>
            <a:r>
              <a:rPr lang="ru-RU" b="0" dirty="0" smtClean="0"/>
              <a:t>Понятие сметной стоимости строительства</a:t>
            </a:r>
            <a:endParaRPr lang="ru-RU" b="0" dirty="0"/>
          </a:p>
        </p:txBody>
      </p:sp>
      <p:sp>
        <p:nvSpPr>
          <p:cNvPr id="3" name="Объект 2"/>
          <p:cNvSpPr>
            <a:spLocks noGrp="1"/>
          </p:cNvSpPr>
          <p:nvPr>
            <p:ph sz="quarter" idx="10"/>
          </p:nvPr>
        </p:nvSpPr>
        <p:spPr/>
        <p:txBody>
          <a:bodyPr/>
          <a:lstStyle/>
          <a:p>
            <a:pPr algn="just"/>
            <a:r>
              <a:rPr lang="ru-RU" sz="2400" dirty="0"/>
              <a:t>30) </a:t>
            </a:r>
            <a:r>
              <a:rPr lang="ru-RU" sz="2400" dirty="0">
                <a:solidFill>
                  <a:srgbClr val="0063A1"/>
                </a:solidFill>
              </a:rPr>
              <a:t>сметная стоимость строительства, реконструкции, капитального ремонта, сноса объектов капитального строительства, работ по сохранению объектов культурного наследия</a:t>
            </a:r>
            <a:r>
              <a:rPr lang="ru-RU" sz="2400" dirty="0"/>
              <a:t> (далее - </a:t>
            </a:r>
            <a:r>
              <a:rPr lang="ru-RU" sz="2400" b="1" dirty="0">
                <a:solidFill>
                  <a:srgbClr val="C00000"/>
                </a:solidFill>
              </a:rPr>
              <a:t>сметная стоимость строительства</a:t>
            </a:r>
            <a:r>
              <a:rPr lang="ru-RU" sz="2400" dirty="0"/>
              <a:t>) - сумма денежных средств, необходимая для строительства, реконструкции, капитального ремонта, сноса объектов капитального строительства, проведения работ по сохранению объектов культурного </a:t>
            </a:r>
            <a:r>
              <a:rPr lang="ru-RU" sz="2400" dirty="0" smtClean="0"/>
              <a:t>наследия.</a:t>
            </a:r>
          </a:p>
          <a:p>
            <a:pPr algn="just"/>
            <a:endParaRPr lang="ru-RU" sz="2400" dirty="0"/>
          </a:p>
          <a:p>
            <a:pPr algn="r"/>
            <a:r>
              <a:rPr lang="ru-RU" sz="2400" i="1" dirty="0" smtClean="0">
                <a:solidFill>
                  <a:srgbClr val="0063A1"/>
                </a:solidFill>
              </a:rPr>
              <a:t>п. 30 ст.1 </a:t>
            </a:r>
            <a:r>
              <a:rPr lang="ru-RU" sz="2400" i="1" dirty="0" err="1" smtClean="0">
                <a:solidFill>
                  <a:srgbClr val="0063A1"/>
                </a:solidFill>
              </a:rPr>
              <a:t>ГрК</a:t>
            </a:r>
            <a:r>
              <a:rPr lang="ru-RU" sz="2400" i="1" dirty="0" smtClean="0">
                <a:solidFill>
                  <a:srgbClr val="0063A1"/>
                </a:solidFill>
              </a:rPr>
              <a:t> РФ</a:t>
            </a:r>
            <a:endParaRPr lang="ru-RU" sz="2400" i="1" dirty="0">
              <a:solidFill>
                <a:srgbClr val="0063A1"/>
              </a:solidFill>
            </a:endParaRPr>
          </a:p>
          <a:p>
            <a:endParaRPr lang="ru-RU" i="1" dirty="0">
              <a:solidFill>
                <a:srgbClr val="0063A1"/>
              </a:solidFill>
            </a:endParaRPr>
          </a:p>
        </p:txBody>
      </p:sp>
    </p:spTree>
    <p:extLst>
      <p:ext uri="{BB962C8B-B14F-4D97-AF65-F5344CB8AC3E}">
        <p14:creationId xmlns:p14="http://schemas.microsoft.com/office/powerpoint/2010/main" val="40638583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b="0" dirty="0" smtClean="0"/>
              <a:t>Определение сметной стоимости строительства</a:t>
            </a:r>
            <a:endParaRPr lang="ru-RU" b="0" dirty="0"/>
          </a:p>
        </p:txBody>
      </p:sp>
      <p:sp>
        <p:nvSpPr>
          <p:cNvPr id="3" name="Объект 2"/>
          <p:cNvSpPr>
            <a:spLocks noGrp="1"/>
          </p:cNvSpPr>
          <p:nvPr>
            <p:ph sz="quarter" idx="10"/>
          </p:nvPr>
        </p:nvSpPr>
        <p:spPr>
          <a:xfrm>
            <a:off x="393700" y="1647825"/>
            <a:ext cx="9906000" cy="5486400"/>
          </a:xfrm>
        </p:spPr>
        <p:txBody>
          <a:bodyPr/>
          <a:lstStyle/>
          <a:p>
            <a:pPr marL="342900" indent="-342900" algn="just">
              <a:buFont typeface="Wingdings" panose="05000000000000000000" pitchFamily="2" charset="2"/>
              <a:buChar char="q"/>
            </a:pPr>
            <a:r>
              <a:rPr lang="ru-RU" b="1" dirty="0">
                <a:solidFill>
                  <a:srgbClr val="C00000"/>
                </a:solidFill>
              </a:rPr>
              <a:t>Сметная стоимость строительства</a:t>
            </a:r>
            <a:r>
              <a:rPr lang="ru-RU" dirty="0">
                <a:solidFill>
                  <a:srgbClr val="C00000"/>
                </a:solidFill>
              </a:rPr>
              <a:t>, </a:t>
            </a:r>
            <a:r>
              <a:rPr lang="ru-RU" dirty="0">
                <a:solidFill>
                  <a:srgbClr val="0063A1"/>
                </a:solidFill>
              </a:rPr>
              <a:t>финансируемого с привлечением средств бюджетов бюджетной системы Российской Федерации, средств юридических лиц, созданных Российской Федерацией, субъектами Российской Федерации, муниципальными образованиями, юридических лиц, доля в уставных (складочных) капиталах которых Российской Федерации, субъектов Российской Федерации, муниципальных образований составляет более 50 процентов</a:t>
            </a:r>
            <a:r>
              <a:rPr lang="ru-RU" dirty="0"/>
              <a:t>, </a:t>
            </a:r>
            <a:r>
              <a:rPr lang="ru-RU" b="1" u="sng" dirty="0">
                <a:solidFill>
                  <a:srgbClr val="C00000"/>
                </a:solidFill>
              </a:rPr>
              <a:t>подлежит проверке на предмет достоверности ее определения в ходе проведения государственной экспертизы проектной </a:t>
            </a:r>
            <a:r>
              <a:rPr lang="ru-RU" b="1" u="sng" dirty="0" smtClean="0">
                <a:solidFill>
                  <a:srgbClr val="C00000"/>
                </a:solidFill>
              </a:rPr>
              <a:t>документации (!!!)</a:t>
            </a:r>
            <a:r>
              <a:rPr lang="ru-RU" dirty="0" smtClean="0"/>
              <a:t>, </a:t>
            </a:r>
            <a:r>
              <a:rPr lang="ru-RU" dirty="0"/>
              <a:t>в том числе на предмет ее непревышения над укрупненным нормативом цены строительства в случаях, установленных Правительством Российской Федерации. </a:t>
            </a:r>
            <a:r>
              <a:rPr lang="ru-RU" dirty="0">
                <a:solidFill>
                  <a:srgbClr val="0063A1"/>
                </a:solidFill>
              </a:rPr>
              <a:t>При проведении капитального ремонта объектов капитального строительства указанная сметная стоимость подлежит такой проверке в случаях, установленных Правительством Российской </a:t>
            </a:r>
            <a:r>
              <a:rPr lang="ru-RU" dirty="0" smtClean="0">
                <a:solidFill>
                  <a:srgbClr val="0063A1"/>
                </a:solidFill>
              </a:rPr>
              <a:t>Федерации</a:t>
            </a:r>
            <a:r>
              <a:rPr lang="ru-RU" dirty="0">
                <a:solidFill>
                  <a:srgbClr val="0063A1"/>
                </a:solidFill>
              </a:rPr>
              <a:t> </a:t>
            </a:r>
            <a:r>
              <a:rPr lang="ru-RU" dirty="0" smtClean="0">
                <a:solidFill>
                  <a:schemeClr val="tx1"/>
                </a:solidFill>
              </a:rPr>
              <a:t>(</a:t>
            </a:r>
            <a:r>
              <a:rPr lang="ru-RU" dirty="0" smtClean="0">
                <a:solidFill>
                  <a:srgbClr val="0063A1"/>
                </a:solidFill>
              </a:rPr>
              <a:t>ч.2. ст. 8.3. </a:t>
            </a:r>
            <a:r>
              <a:rPr lang="ru-RU" dirty="0" err="1" smtClean="0">
                <a:solidFill>
                  <a:srgbClr val="0063A1"/>
                </a:solidFill>
              </a:rPr>
              <a:t>ГрК</a:t>
            </a:r>
            <a:r>
              <a:rPr lang="ru-RU" dirty="0" smtClean="0">
                <a:solidFill>
                  <a:srgbClr val="0063A1"/>
                </a:solidFill>
              </a:rPr>
              <a:t> РФ</a:t>
            </a:r>
            <a:r>
              <a:rPr lang="ru-RU" dirty="0" smtClean="0">
                <a:solidFill>
                  <a:schemeClr val="tx1"/>
                </a:solidFill>
              </a:rPr>
              <a:t>).</a:t>
            </a:r>
          </a:p>
          <a:p>
            <a:pPr marL="342900" indent="-342900" algn="just">
              <a:buFont typeface="Wingdings" panose="05000000000000000000" pitchFamily="2" charset="2"/>
              <a:buChar char="q"/>
            </a:pPr>
            <a:endParaRPr lang="ru-RU" dirty="0">
              <a:solidFill>
                <a:schemeClr val="tx1"/>
              </a:solidFill>
            </a:endParaRPr>
          </a:p>
          <a:p>
            <a:pPr marL="342900" indent="-342900" algn="just">
              <a:buFont typeface="Wingdings" panose="05000000000000000000" pitchFamily="2" charset="2"/>
              <a:buChar char="q"/>
            </a:pPr>
            <a:r>
              <a:rPr lang="ru-RU" dirty="0" smtClean="0"/>
              <a:t>Проектная </a:t>
            </a:r>
            <a:r>
              <a:rPr lang="ru-RU" dirty="0"/>
              <a:t>документация всех … объектов, сметная стоимость строительства, реконструкции, капитального ремонта которых в соответствии с требованиями настоящего Кодекса подлежит проверке на предмет достоверности ее определения, … </a:t>
            </a:r>
            <a:r>
              <a:rPr lang="ru-RU" b="1" dirty="0"/>
              <a:t>подлежит государственной экспертизе </a:t>
            </a:r>
            <a:r>
              <a:rPr lang="ru-RU" dirty="0"/>
              <a:t>(</a:t>
            </a:r>
            <a:r>
              <a:rPr lang="ru-RU" dirty="0">
                <a:solidFill>
                  <a:srgbClr val="0063A1"/>
                </a:solidFill>
              </a:rPr>
              <a:t>ч.3.4. ст.49 </a:t>
            </a:r>
            <a:r>
              <a:rPr lang="ru-RU" dirty="0" err="1">
                <a:solidFill>
                  <a:srgbClr val="0063A1"/>
                </a:solidFill>
              </a:rPr>
              <a:t>ГрК</a:t>
            </a:r>
            <a:r>
              <a:rPr lang="ru-RU" dirty="0">
                <a:solidFill>
                  <a:srgbClr val="0063A1"/>
                </a:solidFill>
              </a:rPr>
              <a:t> РФ</a:t>
            </a:r>
            <a:r>
              <a:rPr lang="ru-RU" dirty="0" smtClean="0"/>
              <a:t>).</a:t>
            </a:r>
            <a:endParaRPr lang="ru-RU" dirty="0" smtClean="0">
              <a:solidFill>
                <a:schemeClr val="tx1"/>
              </a:solidFill>
            </a:endParaRPr>
          </a:p>
          <a:p>
            <a:pPr marL="342900" indent="-342900" algn="just">
              <a:buFont typeface="Wingdings" panose="05000000000000000000" pitchFamily="2" charset="2"/>
              <a:buChar char="q"/>
            </a:pPr>
            <a:endParaRPr lang="ru-RU" sz="2200" dirty="0">
              <a:solidFill>
                <a:schemeClr val="tx1"/>
              </a:solidFill>
            </a:endParaRPr>
          </a:p>
          <a:p>
            <a:pPr marL="342900" indent="-342900" algn="just">
              <a:buFont typeface="Wingdings" panose="05000000000000000000" pitchFamily="2" charset="2"/>
              <a:buChar char="q"/>
            </a:pPr>
            <a:endParaRPr lang="ru-RU" sz="2200" dirty="0"/>
          </a:p>
          <a:p>
            <a:endParaRPr lang="ru-RU" dirty="0"/>
          </a:p>
        </p:txBody>
      </p:sp>
      <p:sp>
        <p:nvSpPr>
          <p:cNvPr id="4" name="Объект 2"/>
          <p:cNvSpPr txBox="1">
            <a:spLocks/>
          </p:cNvSpPr>
          <p:nvPr/>
        </p:nvSpPr>
        <p:spPr>
          <a:xfrm>
            <a:off x="396461" y="5534025"/>
            <a:ext cx="9907588" cy="1219200"/>
          </a:xfrm>
          <a:prstGeom prst="rect">
            <a:avLst/>
          </a:prstGeom>
          <a:solidFill>
            <a:srgbClr val="FFC000"/>
          </a:solidFill>
        </p:spPr>
        <p:txBody>
          <a:bodyPr/>
          <a:lstStyle>
            <a:lvl1pPr marL="0">
              <a:defRPr lang="ru-RU" dirty="0" smtClean="0">
                <a:latin typeface="Arial" panose="020B0604020202020204" pitchFamily="34" charset="0"/>
                <a:ea typeface="+mn-ea"/>
                <a:cs typeface="Arial" panose="020B0604020202020204" pitchFamily="34" charset="0"/>
              </a:defRPr>
            </a:lvl1pPr>
            <a:lvl2pPr marL="457200">
              <a:defRPr>
                <a:latin typeface="PTSansPro-CaptionBold" panose="020B0703020203020204" pitchFamily="34" charset="-52"/>
                <a:ea typeface="+mn-ea"/>
                <a:cs typeface="+mn-cs"/>
              </a:defRPr>
            </a:lvl2pPr>
            <a:lvl3pPr marL="914400">
              <a:defRPr>
                <a:latin typeface="PTSansPro-CaptionBold" panose="020B0703020203020204" pitchFamily="34" charset="-52"/>
                <a:ea typeface="+mn-ea"/>
                <a:cs typeface="+mn-cs"/>
              </a:defRPr>
            </a:lvl3pPr>
            <a:lvl4pPr marL="1371600">
              <a:defRPr>
                <a:latin typeface="PTSansPro-CaptionBold" panose="020B0703020203020204" pitchFamily="34" charset="-52"/>
                <a:ea typeface="+mn-ea"/>
                <a:cs typeface="+mn-cs"/>
              </a:defRPr>
            </a:lvl4pPr>
            <a:lvl5pPr marL="1828800">
              <a:defRPr>
                <a:latin typeface="PTSansPro-CaptionBold" panose="020B0703020203020204" pitchFamily="34" charset="-52"/>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buFont typeface="Wingdings" panose="05000000000000000000" pitchFamily="2" charset="2"/>
              <a:buChar char="q"/>
            </a:pPr>
            <a:r>
              <a:rPr lang="ru-RU" kern="0" dirty="0" smtClean="0">
                <a:solidFill>
                  <a:schemeClr val="tx1"/>
                </a:solidFill>
              </a:rPr>
              <a:t>Порядок осуществления </a:t>
            </a:r>
            <a:r>
              <a:rPr lang="ru-RU" i="1" kern="0" dirty="0" smtClean="0">
                <a:solidFill>
                  <a:schemeClr val="tx1"/>
                </a:solidFill>
              </a:rPr>
              <a:t>государственной экспертизы </a:t>
            </a:r>
            <a:r>
              <a:rPr lang="ru-RU" kern="0" dirty="0" smtClean="0">
                <a:solidFill>
                  <a:schemeClr val="tx1"/>
                </a:solidFill>
              </a:rPr>
              <a:t>определен </a:t>
            </a:r>
            <a:r>
              <a:rPr lang="ru-RU" kern="0" dirty="0" smtClean="0">
                <a:solidFill>
                  <a:sysClr val="windowText" lastClr="000000"/>
                </a:solidFill>
              </a:rPr>
              <a:t>Постановлением Правительства РФ от 05.03.2007 № 145</a:t>
            </a:r>
            <a:endParaRPr lang="ru-RU" kern="0" dirty="0" smtClean="0">
              <a:solidFill>
                <a:schemeClr val="tx1"/>
              </a:solidFill>
            </a:endParaRPr>
          </a:p>
          <a:p>
            <a:pPr marL="342900" indent="-342900" algn="just">
              <a:buFont typeface="Wingdings" panose="05000000000000000000" pitchFamily="2" charset="2"/>
              <a:buChar char="q"/>
            </a:pPr>
            <a:r>
              <a:rPr lang="ru-RU" kern="0" dirty="0" smtClean="0">
                <a:solidFill>
                  <a:schemeClr val="tx1"/>
                </a:solidFill>
              </a:rPr>
              <a:t>Порядок </a:t>
            </a:r>
            <a:r>
              <a:rPr lang="ru-RU" i="1" kern="0" dirty="0" smtClean="0">
                <a:solidFill>
                  <a:schemeClr val="tx1"/>
                </a:solidFill>
              </a:rPr>
              <a:t>проверки достоверности сметной стоимости</a:t>
            </a:r>
            <a:r>
              <a:rPr lang="ru-RU" kern="0" dirty="0" smtClean="0">
                <a:solidFill>
                  <a:schemeClr val="tx1"/>
                </a:solidFill>
              </a:rPr>
              <a:t> определен постановлением Правительства РФ от 18.05.2009 № 427.</a:t>
            </a:r>
          </a:p>
          <a:p>
            <a:endParaRPr lang="ru-RU" kern="0" dirty="0">
              <a:solidFill>
                <a:sysClr val="windowText" lastClr="000000"/>
              </a:solidFill>
            </a:endParaRPr>
          </a:p>
        </p:txBody>
      </p:sp>
    </p:spTree>
    <p:extLst>
      <p:ext uri="{BB962C8B-B14F-4D97-AF65-F5344CB8AC3E}">
        <p14:creationId xmlns:p14="http://schemas.microsoft.com/office/powerpoint/2010/main" val="1600525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smtClean="0"/>
              <a:t>Письмо </a:t>
            </a:r>
            <a:r>
              <a:rPr lang="ru-RU" dirty="0"/>
              <a:t>Минстроя России </a:t>
            </a:r>
            <a:r>
              <a:rPr lang="ru-RU" dirty="0" smtClean="0"/>
              <a:t/>
            </a:r>
            <a:br>
              <a:rPr lang="ru-RU" dirty="0" smtClean="0"/>
            </a:br>
            <a:r>
              <a:rPr lang="ru-RU" dirty="0" smtClean="0"/>
              <a:t>от </a:t>
            </a:r>
            <a:r>
              <a:rPr lang="ru-RU" dirty="0"/>
              <a:t>21.01.2019 N 1225-ОД/08</a:t>
            </a:r>
          </a:p>
        </p:txBody>
      </p:sp>
      <p:sp>
        <p:nvSpPr>
          <p:cNvPr id="3" name="Объект 2"/>
          <p:cNvSpPr>
            <a:spLocks noGrp="1"/>
          </p:cNvSpPr>
          <p:nvPr>
            <p:ph sz="quarter" idx="10"/>
          </p:nvPr>
        </p:nvSpPr>
        <p:spPr/>
        <p:txBody>
          <a:bodyPr/>
          <a:lstStyle/>
          <a:p>
            <a:pPr algn="just"/>
            <a:r>
              <a:rPr lang="ru-RU" sz="2800" dirty="0" smtClean="0"/>
              <a:t>…. до </a:t>
            </a:r>
            <a:r>
              <a:rPr lang="ru-RU" sz="2800" dirty="0"/>
              <a:t>вступления в силу нормативного акта Правительства РФ, устанавливающего указанный порядок, государственная экспертиза проектной документации, в том числе проверка достоверности определения сметной стоимости строительства объектов, должна осуществляться в соответствии с требованиями </a:t>
            </a:r>
            <a:r>
              <a:rPr lang="ru-RU" sz="2800" dirty="0" smtClean="0"/>
              <a:t>… Постановлени</a:t>
            </a:r>
            <a:r>
              <a:rPr lang="ru-RU" sz="2800" dirty="0"/>
              <a:t>я</a:t>
            </a:r>
            <a:r>
              <a:rPr lang="ru-RU" sz="2800" dirty="0" smtClean="0"/>
              <a:t> </a:t>
            </a:r>
            <a:r>
              <a:rPr lang="ru-RU" sz="2800" dirty="0"/>
              <a:t>Правительства РФ от 05.03.2007 </a:t>
            </a:r>
            <a:r>
              <a:rPr lang="ru-RU" sz="2800" dirty="0" smtClean="0"/>
              <a:t>№ 145 и Постановлением </a:t>
            </a:r>
            <a:r>
              <a:rPr lang="ru-RU" sz="2800" dirty="0"/>
              <a:t>Правительства РФ от 18.05.2009 </a:t>
            </a:r>
            <a:r>
              <a:rPr lang="ru-RU" sz="2800" dirty="0" smtClean="0"/>
              <a:t>№ 427</a:t>
            </a:r>
            <a:r>
              <a:rPr lang="ru-RU" sz="2800" dirty="0"/>
              <a:t>.</a:t>
            </a:r>
          </a:p>
        </p:txBody>
      </p:sp>
    </p:spTree>
    <p:extLst>
      <p:ext uri="{BB962C8B-B14F-4D97-AF65-F5344CB8AC3E}">
        <p14:creationId xmlns:p14="http://schemas.microsoft.com/office/powerpoint/2010/main" val="14194382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a:t>ПП РФ от 18.05.2009 № </a:t>
            </a:r>
            <a:r>
              <a:rPr lang="ru-RU" b="0" dirty="0" smtClean="0"/>
              <a:t>427</a:t>
            </a:r>
            <a:endParaRPr lang="ru-RU" dirty="0"/>
          </a:p>
        </p:txBody>
      </p:sp>
      <p:sp>
        <p:nvSpPr>
          <p:cNvPr id="3" name="Объект 2"/>
          <p:cNvSpPr>
            <a:spLocks noGrp="1"/>
          </p:cNvSpPr>
          <p:nvPr>
            <p:ph sz="quarter" idx="10"/>
          </p:nvPr>
        </p:nvSpPr>
        <p:spPr>
          <a:xfrm>
            <a:off x="469900" y="1495425"/>
            <a:ext cx="9755188" cy="5029200"/>
          </a:xfrm>
        </p:spPr>
        <p:txBody>
          <a:bodyPr/>
          <a:lstStyle/>
          <a:p>
            <a:pPr algn="just"/>
            <a:r>
              <a:rPr lang="ru-RU" sz="2100" dirty="0">
                <a:solidFill>
                  <a:schemeClr val="tx1"/>
                </a:solidFill>
              </a:rPr>
              <a:t>Проверке сметной стоимости подлежит сметная стоимость капитального ремонта объектов капитального строительства в случае, если такой капитальный ремонт включает:</a:t>
            </a:r>
          </a:p>
          <a:p>
            <a:pPr algn="just"/>
            <a:r>
              <a:rPr lang="ru-RU" sz="2100" dirty="0">
                <a:solidFill>
                  <a:schemeClr val="tx1"/>
                </a:solidFill>
              </a:rPr>
              <a:t>а) замену и (или) восстановление всех видов строительных конструкций (за исключением несущих строительных конструкций) или замену и (или) восстановление всех строительных конструкций (за исключением несущих строительных конструкций) в совокупности с заменой отдельных элементов несущих строительных конструкций на аналогичные или иные улучшающие показатели таких конструкций элементы и (или) восстановление указанных элементов;</a:t>
            </a:r>
          </a:p>
          <a:p>
            <a:pPr algn="just"/>
            <a:r>
              <a:rPr lang="ru-RU" sz="2100" dirty="0">
                <a:solidFill>
                  <a:schemeClr val="tx1"/>
                </a:solidFill>
              </a:rPr>
              <a:t>б) замену и (или) восстановление всех видов систем инженерно-технического обеспечения или всех видов сетей инженерно-технического обеспечения;</a:t>
            </a:r>
          </a:p>
          <a:p>
            <a:pPr algn="just"/>
            <a:r>
              <a:rPr lang="ru-RU" sz="2100" dirty="0">
                <a:solidFill>
                  <a:schemeClr val="tx1"/>
                </a:solidFill>
              </a:rPr>
              <a:t>в) изменение всех параметров линейного объекта, которое не влечет за собой изменение класса, категории и (или) первоначально установленных показателей функционирования такого объекта и при котором не требуется изменение границ полосы отвода и (или) охранной зоны такого объекта.</a:t>
            </a:r>
          </a:p>
          <a:p>
            <a:endParaRPr lang="ru-RU" dirty="0"/>
          </a:p>
        </p:txBody>
      </p:sp>
    </p:spTree>
    <p:extLst>
      <p:ext uri="{BB962C8B-B14F-4D97-AF65-F5344CB8AC3E}">
        <p14:creationId xmlns:p14="http://schemas.microsoft.com/office/powerpoint/2010/main" val="3004137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a:t>ПП РФ от 18.05.2009 № </a:t>
            </a:r>
            <a:r>
              <a:rPr lang="ru-RU" b="0" dirty="0" smtClean="0"/>
              <a:t>427</a:t>
            </a:r>
            <a:endParaRPr lang="ru-RU" dirty="0"/>
          </a:p>
        </p:txBody>
      </p:sp>
      <p:sp>
        <p:nvSpPr>
          <p:cNvPr id="3" name="Объект 2"/>
          <p:cNvSpPr>
            <a:spLocks noGrp="1"/>
          </p:cNvSpPr>
          <p:nvPr>
            <p:ph sz="quarter" idx="10"/>
          </p:nvPr>
        </p:nvSpPr>
        <p:spPr/>
        <p:txBody>
          <a:bodyPr/>
          <a:lstStyle/>
          <a:p>
            <a:pPr algn="just"/>
            <a:r>
              <a:rPr lang="ru-RU" sz="2400" dirty="0" smtClean="0"/>
              <a:t>В </a:t>
            </a:r>
            <a:r>
              <a:rPr lang="ru-RU" sz="2400" dirty="0"/>
              <a:t>случае если капитальный ремонт не включает работы, указанные в пункте 1(1) </a:t>
            </a:r>
            <a:r>
              <a:rPr lang="ru-RU" sz="2400" dirty="0" smtClean="0"/>
              <a:t>Положения</a:t>
            </a:r>
            <a:r>
              <a:rPr lang="ru-RU" sz="2400" dirty="0"/>
              <a:t>, решение о представлении в организацию по проведению проверки сметной стоимости документов для проведения проверки сметной стоимости капитального ремонта объектов капитального строительства </a:t>
            </a:r>
            <a:r>
              <a:rPr lang="ru-RU" sz="2400" dirty="0">
                <a:solidFill>
                  <a:srgbClr val="FF0000"/>
                </a:solidFill>
              </a:rPr>
              <a:t>принимается в инициативном </a:t>
            </a:r>
            <a:r>
              <a:rPr lang="ru-RU" sz="2400" dirty="0" smtClean="0">
                <a:solidFill>
                  <a:srgbClr val="FF0000"/>
                </a:solidFill>
              </a:rPr>
              <a:t>порядке.</a:t>
            </a:r>
            <a:endParaRPr lang="ru-RU" sz="2400" dirty="0">
              <a:solidFill>
                <a:srgbClr val="FF0000"/>
              </a:solidFill>
            </a:endParaRPr>
          </a:p>
          <a:p>
            <a:pPr algn="just"/>
            <a:endParaRPr lang="ru-RU" sz="2400" dirty="0" smtClean="0"/>
          </a:p>
          <a:p>
            <a:pPr algn="just"/>
            <a:endParaRPr lang="ru-RU" sz="2400" dirty="0"/>
          </a:p>
          <a:p>
            <a:pPr algn="just"/>
            <a:r>
              <a:rPr lang="ru-RU" sz="2400" dirty="0" smtClean="0">
                <a:solidFill>
                  <a:srgbClr val="0070C0"/>
                </a:solidFill>
              </a:rPr>
              <a:t>Проверке </a:t>
            </a:r>
            <a:r>
              <a:rPr lang="ru-RU" sz="2400" dirty="0">
                <a:solidFill>
                  <a:srgbClr val="0070C0"/>
                </a:solidFill>
              </a:rPr>
              <a:t>сметной стоимости подлежит сметная стоимость работ по сохранению объектов культурного наследия в случае, если при проведении таких работ затрагиваются конструктивные и другие характеристики надежности и безопасности объектов культурного </a:t>
            </a:r>
            <a:r>
              <a:rPr lang="ru-RU" sz="2400" dirty="0" smtClean="0">
                <a:solidFill>
                  <a:srgbClr val="0070C0"/>
                </a:solidFill>
              </a:rPr>
              <a:t>наследия.</a:t>
            </a:r>
            <a:endParaRPr lang="ru-RU" sz="2400" dirty="0">
              <a:solidFill>
                <a:srgbClr val="0070C0"/>
              </a:solidFill>
            </a:endParaRPr>
          </a:p>
          <a:p>
            <a:endParaRPr lang="ru-RU" dirty="0"/>
          </a:p>
        </p:txBody>
      </p:sp>
    </p:spTree>
    <p:extLst>
      <p:ext uri="{BB962C8B-B14F-4D97-AF65-F5344CB8AC3E}">
        <p14:creationId xmlns:p14="http://schemas.microsoft.com/office/powerpoint/2010/main" val="3107155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60998"/>
            <a:ext cx="8498520" cy="984885"/>
          </a:xfrm>
        </p:spPr>
        <p:txBody>
          <a:bodyPr/>
          <a:lstStyle/>
          <a:p>
            <a:r>
              <a:rPr lang="ru-RU" sz="3200" dirty="0" smtClean="0">
                <a:latin typeface="+mn-lt"/>
              </a:rPr>
              <a:t>ОБОСНОВАНИЕ СТРОИТЕЛЬНЫХ ЗАКУПОК ПРИ ПЛАНИРОВАНИИ </a:t>
            </a:r>
            <a:r>
              <a:rPr lang="ru-RU" sz="3200" dirty="0" smtClean="0">
                <a:solidFill>
                  <a:srgbClr val="C00000"/>
                </a:solidFill>
                <a:latin typeface="+mn-lt"/>
              </a:rPr>
              <a:t>до 01.01.2020 </a:t>
            </a:r>
            <a:r>
              <a:rPr lang="ru-RU" sz="3200" dirty="0" smtClean="0">
                <a:latin typeface="+mn-lt"/>
              </a:rPr>
              <a:t>(44-ФЗ)</a:t>
            </a:r>
            <a:endParaRPr lang="ru-RU" sz="3200" dirty="0">
              <a:latin typeface="+mn-lt"/>
            </a:endParaRPr>
          </a:p>
        </p:txBody>
      </p:sp>
      <p:graphicFrame>
        <p:nvGraphicFramePr>
          <p:cNvPr id="4" name="Объект 3"/>
          <p:cNvGraphicFramePr>
            <a:graphicFrameLocks noGrp="1"/>
          </p:cNvGraphicFramePr>
          <p:nvPr>
            <p:ph sz="quarter" idx="10"/>
            <p:extLst>
              <p:ext uri="{D42A27DB-BD31-4B8C-83A1-F6EECF244321}">
                <p14:modId xmlns:p14="http://schemas.microsoft.com/office/powerpoint/2010/main" val="2503138729"/>
              </p:ext>
            </p:extLst>
          </p:nvPr>
        </p:nvGraphicFramePr>
        <p:xfrm>
          <a:off x="469900" y="1724025"/>
          <a:ext cx="9799696"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Группа 4"/>
          <p:cNvGrpSpPr/>
          <p:nvPr/>
        </p:nvGrpSpPr>
        <p:grpSpPr>
          <a:xfrm>
            <a:off x="4065994" y="3566967"/>
            <a:ext cx="2562642" cy="1967058"/>
            <a:chOff x="8573" y="755207"/>
            <a:chExt cx="2562642" cy="1537585"/>
          </a:xfrm>
          <a:solidFill>
            <a:schemeClr val="bg1">
              <a:lumMod val="95000"/>
            </a:schemeClr>
          </a:solidFill>
          <a:scene3d>
            <a:camera prst="orthographicFront"/>
            <a:lightRig rig="flat" dir="t"/>
          </a:scene3d>
        </p:grpSpPr>
        <p:sp>
          <p:nvSpPr>
            <p:cNvPr id="6" name="Скругленный прямоугольник 5"/>
            <p:cNvSpPr/>
            <p:nvPr/>
          </p:nvSpPr>
          <p:spPr>
            <a:xfrm>
              <a:off x="8573" y="755207"/>
              <a:ext cx="2562642" cy="1537585"/>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Скругленный прямоугольник 4"/>
            <p:cNvSpPr/>
            <p:nvPr/>
          </p:nvSpPr>
          <p:spPr>
            <a:xfrm>
              <a:off x="87937" y="800240"/>
              <a:ext cx="2472574" cy="1447517"/>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200" b="1" dirty="0" smtClean="0"/>
                <a:t>Выбранный заказчиком способ закупки</a:t>
              </a:r>
            </a:p>
          </p:txBody>
        </p:sp>
      </p:grpSp>
      <p:grpSp>
        <p:nvGrpSpPr>
          <p:cNvPr id="17" name="Группа 16"/>
          <p:cNvGrpSpPr/>
          <p:nvPr/>
        </p:nvGrpSpPr>
        <p:grpSpPr>
          <a:xfrm>
            <a:off x="515247" y="3566967"/>
            <a:ext cx="2720762" cy="1967058"/>
            <a:chOff x="8573" y="755207"/>
            <a:chExt cx="2562642" cy="1537585"/>
          </a:xfrm>
          <a:solidFill>
            <a:srgbClr val="00B050"/>
          </a:solidFill>
          <a:scene3d>
            <a:camera prst="orthographicFront"/>
            <a:lightRig rig="flat" dir="t"/>
          </a:scene3d>
        </p:grpSpPr>
        <p:sp>
          <p:nvSpPr>
            <p:cNvPr id="18" name="Скругленный прямоугольник 17"/>
            <p:cNvSpPr/>
            <p:nvPr/>
          </p:nvSpPr>
          <p:spPr>
            <a:xfrm>
              <a:off x="8573" y="755207"/>
              <a:ext cx="2562642" cy="1537585"/>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9" name="Скругленный прямоугольник 4"/>
            <p:cNvSpPr/>
            <p:nvPr/>
          </p:nvSpPr>
          <p:spPr>
            <a:xfrm>
              <a:off x="68788" y="800241"/>
              <a:ext cx="2457393" cy="1447517"/>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200" b="1" dirty="0" smtClean="0"/>
                <a:t>Н(М)</a:t>
              </a:r>
              <a:r>
                <a:rPr lang="ru-RU" sz="2200" b="1" dirty="0" err="1" smtClean="0"/>
                <a:t>Цк</a:t>
              </a:r>
              <a:r>
                <a:rPr lang="ru-RU" sz="2200" b="1" dirty="0" smtClean="0"/>
                <a:t> или цена контракта у ед. поставщика </a:t>
              </a:r>
              <a:endParaRPr lang="ru-RU" sz="2200" kern="1200" dirty="0"/>
            </a:p>
          </p:txBody>
        </p:sp>
      </p:grpSp>
      <p:grpSp>
        <p:nvGrpSpPr>
          <p:cNvPr id="20" name="Группа 19"/>
          <p:cNvGrpSpPr/>
          <p:nvPr/>
        </p:nvGrpSpPr>
        <p:grpSpPr>
          <a:xfrm>
            <a:off x="7693760" y="3566967"/>
            <a:ext cx="2562642" cy="1967058"/>
            <a:chOff x="8573" y="755207"/>
            <a:chExt cx="2562642" cy="1537585"/>
          </a:xfrm>
          <a:solidFill>
            <a:schemeClr val="bg1">
              <a:lumMod val="95000"/>
            </a:schemeClr>
          </a:solidFill>
          <a:scene3d>
            <a:camera prst="orthographicFront"/>
            <a:lightRig rig="flat" dir="t"/>
          </a:scene3d>
        </p:grpSpPr>
        <p:sp>
          <p:nvSpPr>
            <p:cNvPr id="21" name="Скругленный прямоугольник 20"/>
            <p:cNvSpPr/>
            <p:nvPr/>
          </p:nvSpPr>
          <p:spPr>
            <a:xfrm>
              <a:off x="8573" y="755207"/>
              <a:ext cx="2562642" cy="1537585"/>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2" name="Скругленный прямоугольник 4"/>
            <p:cNvSpPr/>
            <p:nvPr/>
          </p:nvSpPr>
          <p:spPr>
            <a:xfrm>
              <a:off x="53607" y="800241"/>
              <a:ext cx="2472574" cy="1447517"/>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200" b="1" dirty="0" smtClean="0"/>
                <a:t>Дополнительные требования к участникам</a:t>
              </a:r>
            </a:p>
          </p:txBody>
        </p:sp>
      </p:grpSp>
      <p:grpSp>
        <p:nvGrpSpPr>
          <p:cNvPr id="23" name="Группа 22"/>
          <p:cNvGrpSpPr/>
          <p:nvPr/>
        </p:nvGrpSpPr>
        <p:grpSpPr>
          <a:xfrm rot="5400000">
            <a:off x="5015678" y="2788720"/>
            <a:ext cx="663275" cy="635535"/>
            <a:chOff x="2672376" y="963047"/>
            <a:chExt cx="912756" cy="635535"/>
          </a:xfrm>
        </p:grpSpPr>
        <p:sp>
          <p:nvSpPr>
            <p:cNvPr id="24" name="Стрелка вправо 23"/>
            <p:cNvSpPr/>
            <p:nvPr/>
          </p:nvSpPr>
          <p:spPr>
            <a:xfrm rot="6409">
              <a:off x="2672376" y="963047"/>
              <a:ext cx="912756" cy="635535"/>
            </a:xfrm>
            <a:prstGeom prst="rightArrow">
              <a:avLst>
                <a:gd name="adj1" fmla="val 60000"/>
                <a:gd name="adj2" fmla="val 50000"/>
              </a:avLst>
            </a:prstGeom>
            <a:ln>
              <a:solidFill>
                <a:schemeClr val="tx2"/>
              </a:solidFill>
            </a:ln>
          </p:spPr>
          <p:style>
            <a:lnRef idx="0">
              <a:scrgbClr r="0" g="0" b="0"/>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25" name="Стрелка вправо 4"/>
            <p:cNvSpPr/>
            <p:nvPr/>
          </p:nvSpPr>
          <p:spPr>
            <a:xfrm rot="6409">
              <a:off x="2672376" y="1089976"/>
              <a:ext cx="722096" cy="38132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p:txBody>
        </p:sp>
      </p:grpSp>
      <p:grpSp>
        <p:nvGrpSpPr>
          <p:cNvPr id="26" name="Группа 25"/>
          <p:cNvGrpSpPr/>
          <p:nvPr/>
        </p:nvGrpSpPr>
        <p:grpSpPr>
          <a:xfrm rot="5400000">
            <a:off x="1483751" y="2818623"/>
            <a:ext cx="691131" cy="635535"/>
            <a:chOff x="2672376" y="963047"/>
            <a:chExt cx="912756" cy="635535"/>
          </a:xfrm>
        </p:grpSpPr>
        <p:sp>
          <p:nvSpPr>
            <p:cNvPr id="27" name="Стрелка вправо 26"/>
            <p:cNvSpPr/>
            <p:nvPr/>
          </p:nvSpPr>
          <p:spPr>
            <a:xfrm rot="6409">
              <a:off x="2672376" y="963047"/>
              <a:ext cx="912756" cy="635535"/>
            </a:xfrm>
            <a:prstGeom prst="rightArrow">
              <a:avLst>
                <a:gd name="adj1" fmla="val 60000"/>
                <a:gd name="adj2" fmla="val 50000"/>
              </a:avLst>
            </a:prstGeom>
            <a:ln>
              <a:solidFill>
                <a:schemeClr val="tx2"/>
              </a:solidFill>
            </a:ln>
          </p:spPr>
          <p:style>
            <a:lnRef idx="0">
              <a:scrgbClr r="0" g="0" b="0"/>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28" name="Стрелка вправо 4"/>
            <p:cNvSpPr/>
            <p:nvPr/>
          </p:nvSpPr>
          <p:spPr>
            <a:xfrm rot="6409">
              <a:off x="2672376" y="1089976"/>
              <a:ext cx="722096" cy="38132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p:txBody>
        </p:sp>
      </p:grpSp>
      <p:grpSp>
        <p:nvGrpSpPr>
          <p:cNvPr id="29" name="Группа 28"/>
          <p:cNvGrpSpPr/>
          <p:nvPr/>
        </p:nvGrpSpPr>
        <p:grpSpPr>
          <a:xfrm rot="5400000">
            <a:off x="8548719" y="2780944"/>
            <a:ext cx="689947" cy="635535"/>
            <a:chOff x="2672376" y="963047"/>
            <a:chExt cx="912756" cy="635535"/>
          </a:xfrm>
        </p:grpSpPr>
        <p:sp>
          <p:nvSpPr>
            <p:cNvPr id="30" name="Стрелка вправо 29"/>
            <p:cNvSpPr/>
            <p:nvPr/>
          </p:nvSpPr>
          <p:spPr>
            <a:xfrm rot="6409">
              <a:off x="2672376" y="963047"/>
              <a:ext cx="912756" cy="635535"/>
            </a:xfrm>
            <a:prstGeom prst="rightArrow">
              <a:avLst>
                <a:gd name="adj1" fmla="val 60000"/>
                <a:gd name="adj2" fmla="val 50000"/>
              </a:avLst>
            </a:prstGeom>
            <a:ln>
              <a:solidFill>
                <a:schemeClr val="tx2"/>
              </a:solidFill>
            </a:ln>
          </p:spPr>
          <p:style>
            <a:lnRef idx="0">
              <a:scrgbClr r="0" g="0" b="0"/>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31" name="Стрелка вправо 4"/>
            <p:cNvSpPr/>
            <p:nvPr/>
          </p:nvSpPr>
          <p:spPr>
            <a:xfrm rot="6409">
              <a:off x="2672376" y="1089976"/>
              <a:ext cx="722096" cy="38132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p:txBody>
        </p:sp>
      </p:grpSp>
    </p:spTree>
    <p:extLst>
      <p:ext uri="{BB962C8B-B14F-4D97-AF65-F5344CB8AC3E}">
        <p14:creationId xmlns:p14="http://schemas.microsoft.com/office/powerpoint/2010/main" val="1455909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smtClean="0"/>
              <a:t>На какую дату должна действовать выписка?</a:t>
            </a:r>
            <a:endParaRPr lang="ru-RU" dirty="0"/>
          </a:p>
        </p:txBody>
      </p:sp>
      <p:sp>
        <p:nvSpPr>
          <p:cNvPr id="3" name="Объект 2"/>
          <p:cNvSpPr>
            <a:spLocks noGrp="1"/>
          </p:cNvSpPr>
          <p:nvPr>
            <p:ph sz="quarter" idx="10"/>
          </p:nvPr>
        </p:nvSpPr>
        <p:spPr>
          <a:xfrm>
            <a:off x="526143" y="1571625"/>
            <a:ext cx="9755188" cy="5029200"/>
          </a:xfrm>
        </p:spPr>
        <p:txBody>
          <a:bodyPr/>
          <a:lstStyle/>
          <a:p>
            <a:r>
              <a:rPr lang="ru-RU" b="1" dirty="0" smtClean="0">
                <a:solidFill>
                  <a:srgbClr val="C00000"/>
                </a:solidFill>
              </a:rPr>
              <a:t>ПРАКТИЧЕСКИЕ СИТУАЦИИ:</a:t>
            </a:r>
          </a:p>
          <a:p>
            <a:endParaRPr lang="ru-RU" b="1" dirty="0">
              <a:solidFill>
                <a:schemeClr val="tx1"/>
              </a:solidFill>
            </a:endParaRPr>
          </a:p>
          <a:p>
            <a:endParaRPr lang="ru-RU" b="1" dirty="0" smtClean="0">
              <a:solidFill>
                <a:schemeClr val="tx1"/>
              </a:solidFill>
            </a:endParaRPr>
          </a:p>
          <a:p>
            <a:endParaRPr lang="ru-RU" b="1" dirty="0">
              <a:solidFill>
                <a:schemeClr val="tx1"/>
              </a:solidFill>
            </a:endParaRPr>
          </a:p>
          <a:p>
            <a:endParaRPr lang="ru-RU" b="1" dirty="0" smtClean="0">
              <a:solidFill>
                <a:schemeClr val="tx1"/>
              </a:solidFill>
            </a:endParaRPr>
          </a:p>
          <a:p>
            <a:endParaRPr lang="ru-RU" b="1" dirty="0">
              <a:solidFill>
                <a:schemeClr val="tx1"/>
              </a:solidFill>
            </a:endParaRPr>
          </a:p>
          <a:p>
            <a:endParaRPr lang="ru-RU" b="1" dirty="0" smtClean="0">
              <a:solidFill>
                <a:schemeClr val="tx1"/>
              </a:solidFill>
            </a:endParaRPr>
          </a:p>
          <a:p>
            <a:endParaRPr lang="ru-RU" b="1" dirty="0">
              <a:solidFill>
                <a:schemeClr val="tx1"/>
              </a:solidFill>
            </a:endParaRPr>
          </a:p>
          <a:p>
            <a:endParaRPr lang="ru-RU" b="1" dirty="0" smtClean="0">
              <a:solidFill>
                <a:schemeClr val="tx1"/>
              </a:solidFill>
            </a:endParaRPr>
          </a:p>
          <a:p>
            <a:endParaRPr lang="ru-RU" b="1" dirty="0">
              <a:solidFill>
                <a:schemeClr val="tx1"/>
              </a:solidFill>
            </a:endParaRPr>
          </a:p>
          <a:p>
            <a:r>
              <a:rPr lang="ru-RU" b="1" dirty="0" smtClean="0">
                <a:solidFill>
                  <a:srgbClr val="00B050"/>
                </a:solidFill>
              </a:rPr>
              <a:t>ПРАВОМЕРНО?</a:t>
            </a:r>
            <a:endParaRPr lang="ru-RU" b="1" dirty="0">
              <a:solidFill>
                <a:srgbClr val="00B050"/>
              </a:solidFill>
            </a:endParaRPr>
          </a:p>
        </p:txBody>
      </p:sp>
      <p:sp>
        <p:nvSpPr>
          <p:cNvPr id="4" name="Скругленная прямоугольная выноска 3"/>
          <p:cNvSpPr/>
          <p:nvPr/>
        </p:nvSpPr>
        <p:spPr>
          <a:xfrm>
            <a:off x="526143" y="2028825"/>
            <a:ext cx="9525000" cy="1828800"/>
          </a:xfrm>
          <a:prstGeom prst="wedgeRoundRectCallout">
            <a:avLst>
              <a:gd name="adj1" fmla="val -39576"/>
              <a:gd name="adj2" fmla="val 6982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rPr>
              <a:t>В документации (закупка </a:t>
            </a:r>
            <a:r>
              <a:rPr lang="ru-RU" sz="2400" dirty="0">
                <a:solidFill>
                  <a:schemeClr val="tx1"/>
                </a:solidFill>
              </a:rPr>
              <a:t>№ 0175200000418000102) </a:t>
            </a:r>
            <a:r>
              <a:rPr lang="ru-RU" sz="2400" dirty="0" smtClean="0">
                <a:solidFill>
                  <a:schemeClr val="tx1"/>
                </a:solidFill>
              </a:rPr>
              <a:t>установлено:</a:t>
            </a:r>
          </a:p>
          <a:p>
            <a:pPr algn="ctr"/>
            <a:r>
              <a:rPr lang="ru-RU" sz="2400" dirty="0" smtClean="0">
                <a:solidFill>
                  <a:schemeClr val="tx1"/>
                </a:solidFill>
              </a:rPr>
              <a:t>«</a:t>
            </a:r>
            <a:r>
              <a:rPr lang="ru-RU" sz="2400" i="1" dirty="0" smtClean="0">
                <a:solidFill>
                  <a:schemeClr val="tx1"/>
                </a:solidFill>
              </a:rPr>
              <a:t>выписка </a:t>
            </a:r>
            <a:r>
              <a:rPr lang="ru-RU" sz="2400" i="1" dirty="0">
                <a:solidFill>
                  <a:schemeClr val="tx1"/>
                </a:solidFill>
              </a:rPr>
              <a:t>должна быть выдана не ранее чем </a:t>
            </a:r>
            <a:r>
              <a:rPr lang="ru-RU" sz="2400" b="1" i="1" dirty="0">
                <a:solidFill>
                  <a:schemeClr val="tx1"/>
                </a:solidFill>
              </a:rPr>
              <a:t>за один месяц до даты подачи заявки</a:t>
            </a:r>
            <a:r>
              <a:rPr lang="ru-RU" sz="2400" i="1" dirty="0">
                <a:solidFill>
                  <a:schemeClr val="tx1"/>
                </a:solidFill>
              </a:rPr>
              <a:t> (в соответствии с частью 4 статьи 55.17 Градостроительного кодекса Российской Федерации</a:t>
            </a:r>
            <a:r>
              <a:rPr lang="ru-RU" sz="2400" i="1" dirty="0" smtClean="0">
                <a:solidFill>
                  <a:schemeClr val="tx1"/>
                </a:solidFill>
              </a:rPr>
              <a:t>)</a:t>
            </a:r>
            <a:r>
              <a:rPr lang="ru-RU" sz="2400" dirty="0" smtClean="0">
                <a:solidFill>
                  <a:schemeClr val="tx1"/>
                </a:solidFill>
              </a:rPr>
              <a:t>»</a:t>
            </a:r>
            <a:endParaRPr lang="ru-RU" sz="2400" dirty="0">
              <a:solidFill>
                <a:schemeClr val="tx1"/>
              </a:solidFill>
            </a:endParaRPr>
          </a:p>
        </p:txBody>
      </p:sp>
      <p:sp>
        <p:nvSpPr>
          <p:cNvPr id="5" name="Скругленный прямоугольник 4"/>
          <p:cNvSpPr/>
          <p:nvPr/>
        </p:nvSpPr>
        <p:spPr>
          <a:xfrm>
            <a:off x="526143" y="4772025"/>
            <a:ext cx="9525000" cy="21336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B050"/>
                </a:solidFill>
              </a:rPr>
              <a:t>ПРАВОМЕРНО. </a:t>
            </a:r>
            <a:r>
              <a:rPr lang="ru-RU" sz="2000" dirty="0" smtClean="0">
                <a:solidFill>
                  <a:schemeClr val="tx1"/>
                </a:solidFill>
              </a:rPr>
              <a:t>В документации установлено требование к сроку действия выписки из реестра членов саморегулируемой организации в соответствии с ч. 4 ст. 55.17 </a:t>
            </a:r>
            <a:r>
              <a:rPr lang="ru-RU" sz="2000" dirty="0" err="1" smtClean="0">
                <a:solidFill>
                  <a:schemeClr val="tx1"/>
                </a:solidFill>
              </a:rPr>
              <a:t>ГрК</a:t>
            </a:r>
            <a:r>
              <a:rPr lang="ru-RU" sz="2000" dirty="0" smtClean="0">
                <a:solidFill>
                  <a:schemeClr val="tx1"/>
                </a:solidFill>
              </a:rPr>
              <a:t> РФ, а именно, подразумевается один месяц с даты выдачи выписки из реестра членов саморегулируемой организации, что не противоречит законодательству в сфере закупок и </a:t>
            </a:r>
            <a:r>
              <a:rPr lang="ru-RU" sz="2000" dirty="0" err="1" smtClean="0">
                <a:solidFill>
                  <a:schemeClr val="tx1"/>
                </a:solidFill>
              </a:rPr>
              <a:t>ГрК</a:t>
            </a:r>
            <a:r>
              <a:rPr lang="ru-RU" sz="2000" dirty="0" smtClean="0">
                <a:solidFill>
                  <a:schemeClr val="tx1"/>
                </a:solidFill>
              </a:rPr>
              <a:t> РФ </a:t>
            </a:r>
          </a:p>
          <a:p>
            <a:pPr algn="ctr"/>
            <a:r>
              <a:rPr lang="ru-RU" sz="2000" i="1" dirty="0" smtClean="0">
                <a:solidFill>
                  <a:srgbClr val="0063A1"/>
                </a:solidFill>
              </a:rPr>
              <a:t>(решение ФАС </a:t>
            </a:r>
            <a:r>
              <a:rPr lang="ru-RU" sz="2000" i="1" dirty="0">
                <a:solidFill>
                  <a:srgbClr val="0063A1"/>
                </a:solidFill>
              </a:rPr>
              <a:t>России от 3 мая 2018 г. по делу </a:t>
            </a:r>
            <a:r>
              <a:rPr lang="ru-RU" sz="2000" i="1" dirty="0" smtClean="0">
                <a:solidFill>
                  <a:srgbClr val="0063A1"/>
                </a:solidFill>
              </a:rPr>
              <a:t>№ 18/44/105/399)</a:t>
            </a:r>
            <a:endParaRPr lang="ru-RU" sz="2000" i="1" dirty="0">
              <a:solidFill>
                <a:srgbClr val="0063A1"/>
              </a:solidFill>
            </a:endParaRPr>
          </a:p>
        </p:txBody>
      </p:sp>
      <p:sp>
        <p:nvSpPr>
          <p:cNvPr id="6" name="Скругленная прямоугольная выноска 5"/>
          <p:cNvSpPr/>
          <p:nvPr/>
        </p:nvSpPr>
        <p:spPr>
          <a:xfrm>
            <a:off x="515257" y="2028825"/>
            <a:ext cx="9525000" cy="1828800"/>
          </a:xfrm>
          <a:prstGeom prst="wedgeRoundRectCallout">
            <a:avLst>
              <a:gd name="adj1" fmla="val -39576"/>
              <a:gd name="adj2" fmla="val 6982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rPr>
              <a:t>В документации (закупка </a:t>
            </a:r>
            <a:r>
              <a:rPr lang="ru-RU" sz="2400" dirty="0">
                <a:solidFill>
                  <a:schemeClr val="tx1"/>
                </a:solidFill>
              </a:rPr>
              <a:t>№ 0175200000417000450</a:t>
            </a:r>
            <a:r>
              <a:rPr lang="ru-RU" sz="2400" dirty="0" smtClean="0">
                <a:solidFill>
                  <a:schemeClr val="tx1"/>
                </a:solidFill>
              </a:rPr>
              <a:t>) установлено:</a:t>
            </a:r>
          </a:p>
          <a:p>
            <a:pPr algn="ctr"/>
            <a:r>
              <a:rPr lang="ru-RU" sz="2400" i="1" dirty="0" smtClean="0">
                <a:solidFill>
                  <a:schemeClr val="tx1"/>
                </a:solidFill>
              </a:rPr>
              <a:t>«должна быть предоставлена действующая выписка, </a:t>
            </a:r>
            <a:r>
              <a:rPr lang="ru-RU" sz="2400" i="1" dirty="0">
                <a:solidFill>
                  <a:schemeClr val="tx1"/>
                </a:solidFill>
              </a:rPr>
              <a:t>которая выдана не ранее чем за один месяц </a:t>
            </a:r>
            <a:r>
              <a:rPr lang="ru-RU" sz="2400" b="1" i="1" dirty="0">
                <a:solidFill>
                  <a:schemeClr val="tx1"/>
                </a:solidFill>
              </a:rPr>
              <a:t>до даты окончания срока подачи заявок</a:t>
            </a:r>
            <a:r>
              <a:rPr lang="ru-RU" sz="2400" i="1" dirty="0">
                <a:solidFill>
                  <a:schemeClr val="tx1"/>
                </a:solidFill>
              </a:rPr>
              <a:t>, </a:t>
            </a:r>
            <a:r>
              <a:rPr lang="ru-RU" sz="2400" i="1" dirty="0" smtClean="0">
                <a:solidFill>
                  <a:schemeClr val="tx1"/>
                </a:solidFill>
              </a:rPr>
              <a:t>указанной </a:t>
            </a:r>
            <a:r>
              <a:rPr lang="ru-RU" sz="2400" i="1" dirty="0">
                <a:solidFill>
                  <a:schemeClr val="tx1"/>
                </a:solidFill>
              </a:rPr>
              <a:t>в </a:t>
            </a:r>
            <a:r>
              <a:rPr lang="ru-RU" sz="2400" i="1" dirty="0" smtClean="0">
                <a:solidFill>
                  <a:schemeClr val="tx1"/>
                </a:solidFill>
              </a:rPr>
              <a:t>извещении»</a:t>
            </a:r>
            <a:endParaRPr lang="ru-RU" sz="2400" i="1" dirty="0">
              <a:solidFill>
                <a:schemeClr val="tx1"/>
              </a:solidFill>
            </a:endParaRPr>
          </a:p>
        </p:txBody>
      </p:sp>
      <p:sp>
        <p:nvSpPr>
          <p:cNvPr id="7" name="Скругленный прямоугольник 6"/>
          <p:cNvSpPr/>
          <p:nvPr/>
        </p:nvSpPr>
        <p:spPr>
          <a:xfrm>
            <a:off x="526143" y="4772025"/>
            <a:ext cx="9525000" cy="2133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rPr>
              <a:t>НЕПРАВОМЕРНО.</a:t>
            </a:r>
            <a:r>
              <a:rPr lang="ru-RU" sz="2400" b="1" dirty="0" smtClean="0">
                <a:solidFill>
                  <a:srgbClr val="00B050"/>
                </a:solidFill>
              </a:rPr>
              <a:t> </a:t>
            </a:r>
            <a:r>
              <a:rPr lang="ru-RU" sz="2400" dirty="0" smtClean="0">
                <a:solidFill>
                  <a:schemeClr val="tx1"/>
                </a:solidFill>
              </a:rPr>
              <a:t>Вышеуказанное условие о сроке выписки из реестра членов СРО нарушают ч. 6 ст. 66 Закона № 44-ФЗ и содержат признаки административного правонарушения, предусмотренного </a:t>
            </a:r>
            <a:br>
              <a:rPr lang="ru-RU" sz="2400" dirty="0" smtClean="0">
                <a:solidFill>
                  <a:schemeClr val="tx1"/>
                </a:solidFill>
              </a:rPr>
            </a:br>
            <a:r>
              <a:rPr lang="ru-RU" sz="2400" dirty="0" smtClean="0">
                <a:solidFill>
                  <a:schemeClr val="tx1"/>
                </a:solidFill>
              </a:rPr>
              <a:t>ч. 4.2 ст. 7.30 КоАП РФ</a:t>
            </a:r>
          </a:p>
          <a:p>
            <a:pPr algn="ctr"/>
            <a:r>
              <a:rPr lang="ru-RU" sz="2400" i="1" dirty="0" smtClean="0">
                <a:solidFill>
                  <a:srgbClr val="0063A1"/>
                </a:solidFill>
              </a:rPr>
              <a:t>(решение ФАС России от 1 ноября 2017 г. по делу № ВП-537/17)</a:t>
            </a:r>
            <a:endParaRPr lang="ru-RU" sz="2400" i="1" dirty="0">
              <a:solidFill>
                <a:srgbClr val="0063A1"/>
              </a:solidFill>
            </a:endParaRPr>
          </a:p>
        </p:txBody>
      </p:sp>
      <p:sp>
        <p:nvSpPr>
          <p:cNvPr id="8" name="Скругленная прямоугольная выноска 7"/>
          <p:cNvSpPr/>
          <p:nvPr/>
        </p:nvSpPr>
        <p:spPr>
          <a:xfrm>
            <a:off x="515257" y="2028825"/>
            <a:ext cx="9525000" cy="1828800"/>
          </a:xfrm>
          <a:prstGeom prst="wedgeRoundRectCallout">
            <a:avLst>
              <a:gd name="adj1" fmla="val -39576"/>
              <a:gd name="adj2" fmla="val 69826"/>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rPr>
              <a:t>В документации (закупка </a:t>
            </a:r>
            <a:r>
              <a:rPr lang="ru-RU" sz="2400" dirty="0">
                <a:solidFill>
                  <a:schemeClr val="tx1"/>
                </a:solidFill>
              </a:rPr>
              <a:t>№ 0318100043318000007</a:t>
            </a:r>
            <a:r>
              <a:rPr lang="ru-RU" sz="2400" dirty="0" smtClean="0">
                <a:solidFill>
                  <a:schemeClr val="tx1"/>
                </a:solidFill>
              </a:rPr>
              <a:t>) </a:t>
            </a:r>
            <a:r>
              <a:rPr lang="ru-RU" sz="2400" b="1" dirty="0" smtClean="0">
                <a:solidFill>
                  <a:schemeClr val="tx1"/>
                </a:solidFill>
              </a:rPr>
              <a:t>не установлено требование о сроке действия выписки</a:t>
            </a:r>
          </a:p>
        </p:txBody>
      </p:sp>
      <p:sp>
        <p:nvSpPr>
          <p:cNvPr id="9" name="Скругленный прямоугольник 8"/>
          <p:cNvSpPr/>
          <p:nvPr/>
        </p:nvSpPr>
        <p:spPr>
          <a:xfrm>
            <a:off x="515257" y="4772025"/>
            <a:ext cx="9525000" cy="21336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B050"/>
                </a:solidFill>
              </a:rPr>
              <a:t>ПРАВОМЕРНО. </a:t>
            </a:r>
            <a:r>
              <a:rPr lang="ru-RU" sz="2400" dirty="0" smtClean="0">
                <a:solidFill>
                  <a:schemeClr val="tx1"/>
                </a:solidFill>
              </a:rPr>
              <a:t>Законодательством не </a:t>
            </a:r>
            <a:r>
              <a:rPr lang="ru-RU" sz="2400" dirty="0">
                <a:solidFill>
                  <a:schemeClr val="tx1"/>
                </a:solidFill>
              </a:rPr>
              <a:t>предусмотрено требование о необходимости указания срока выдачи выписки из реестра саморегулируемой организации в документации </a:t>
            </a:r>
            <a:endParaRPr lang="ru-RU" sz="2400" dirty="0" smtClean="0">
              <a:solidFill>
                <a:schemeClr val="tx1"/>
              </a:solidFill>
            </a:endParaRPr>
          </a:p>
          <a:p>
            <a:pPr algn="ctr"/>
            <a:r>
              <a:rPr lang="ru-RU" sz="2400" i="1" dirty="0" smtClean="0">
                <a:solidFill>
                  <a:srgbClr val="0063A1"/>
                </a:solidFill>
              </a:rPr>
              <a:t>(решение </a:t>
            </a:r>
            <a:r>
              <a:rPr lang="ru-RU" sz="2400" i="1" dirty="0">
                <a:solidFill>
                  <a:srgbClr val="0063A1"/>
                </a:solidFill>
              </a:rPr>
              <a:t>ФАС </a:t>
            </a:r>
            <a:r>
              <a:rPr lang="ru-RU" sz="2400" i="1" dirty="0" smtClean="0">
                <a:solidFill>
                  <a:srgbClr val="0063A1"/>
                </a:solidFill>
              </a:rPr>
              <a:t>России от </a:t>
            </a:r>
            <a:r>
              <a:rPr lang="ru-RU" sz="2400" i="1" dirty="0">
                <a:solidFill>
                  <a:srgbClr val="0063A1"/>
                </a:solidFill>
              </a:rPr>
              <a:t>19 марта 2018 г. N 18/44/105/205)</a:t>
            </a:r>
          </a:p>
        </p:txBody>
      </p:sp>
    </p:spTree>
    <p:extLst>
      <p:ext uri="{BB962C8B-B14F-4D97-AF65-F5344CB8AC3E}">
        <p14:creationId xmlns:p14="http://schemas.microsoft.com/office/powerpoint/2010/main" val="35652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 calcmode="lin" valueType="num">
                                      <p:cBhvr additive="base">
                                        <p:cTn id="1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Объект 2"/>
          <p:cNvSpPr>
            <a:spLocks noGrp="1"/>
          </p:cNvSpPr>
          <p:nvPr>
            <p:ph sz="quarter" idx="10"/>
          </p:nvPr>
        </p:nvSpPr>
        <p:spPr>
          <a:xfrm>
            <a:off x="88900" y="-1"/>
            <a:ext cx="10604500" cy="6829425"/>
          </a:xfrm>
        </p:spPr>
        <p:txBody>
          <a:bodyPr/>
          <a:lstStyle/>
          <a:p>
            <a:endParaRPr lang="ru-RU" i="1" dirty="0"/>
          </a:p>
        </p:txBody>
      </p:sp>
      <p:sp>
        <p:nvSpPr>
          <p:cNvPr id="2" name="Заголовок 1"/>
          <p:cNvSpPr>
            <a:spLocks noGrp="1"/>
          </p:cNvSpPr>
          <p:nvPr>
            <p:ph type="title"/>
          </p:nvPr>
        </p:nvSpPr>
        <p:spPr>
          <a:xfrm>
            <a:off x="1079500" y="2984858"/>
            <a:ext cx="8498520" cy="1015663"/>
          </a:xfrm>
        </p:spPr>
        <p:txBody>
          <a:bodyPr/>
          <a:lstStyle/>
          <a:p>
            <a:pPr algn="ctr"/>
            <a:r>
              <a:rPr lang="ru-RU" dirty="0" smtClean="0"/>
              <a:t>Правила описания объекта закупки (составление технического задания)</a:t>
            </a:r>
            <a:endParaRPr lang="ru-RU" dirty="0"/>
          </a:p>
        </p:txBody>
      </p:sp>
    </p:spTree>
    <p:extLst>
      <p:ext uri="{BB962C8B-B14F-4D97-AF65-F5344CB8AC3E}">
        <p14:creationId xmlns:p14="http://schemas.microsoft.com/office/powerpoint/2010/main" val="36356357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300" y="330860"/>
            <a:ext cx="8498520" cy="861774"/>
          </a:xfrm>
        </p:spPr>
        <p:txBody>
          <a:bodyPr/>
          <a:lstStyle/>
          <a:p>
            <a:r>
              <a:rPr lang="ru-RU" sz="2800" b="0" dirty="0" smtClean="0"/>
              <a:t>Проектная документация на сайте должна </a:t>
            </a:r>
            <a:br>
              <a:rPr lang="ru-RU" sz="2800" b="0" dirty="0" smtClean="0"/>
            </a:br>
            <a:r>
              <a:rPr lang="ru-RU" sz="2800" b="0" dirty="0" smtClean="0"/>
              <a:t>быть размещена в полном объеме</a:t>
            </a:r>
            <a:r>
              <a:rPr lang="ru-RU" sz="2800" b="0" dirty="0" smtClean="0">
                <a:solidFill>
                  <a:srgbClr val="C00000"/>
                </a:solidFill>
              </a:rPr>
              <a:t> </a:t>
            </a:r>
            <a:endParaRPr lang="ru-RU" sz="2800" b="0" dirty="0"/>
          </a:p>
        </p:txBody>
      </p:sp>
      <p:sp>
        <p:nvSpPr>
          <p:cNvPr id="3" name="Объект 2"/>
          <p:cNvSpPr>
            <a:spLocks noGrp="1"/>
          </p:cNvSpPr>
          <p:nvPr>
            <p:ph sz="quarter" idx="10"/>
          </p:nvPr>
        </p:nvSpPr>
        <p:spPr>
          <a:xfrm>
            <a:off x="469900" y="1495425"/>
            <a:ext cx="9753600" cy="5486400"/>
          </a:xfrm>
        </p:spPr>
        <p:txBody>
          <a:bodyPr/>
          <a:lstStyle/>
          <a:p>
            <a:pPr algn="just"/>
            <a:r>
              <a:rPr lang="ru-RU" sz="2000" dirty="0" smtClean="0"/>
              <a:t>«… Представитель заказчика пояснил</a:t>
            </a:r>
            <a:r>
              <a:rPr lang="ru-RU" sz="2000" dirty="0"/>
              <a:t>, что проектно-сметная документация размещена в ЕИС не в полном </a:t>
            </a:r>
            <a:r>
              <a:rPr lang="ru-RU" sz="2000" dirty="0" smtClean="0"/>
              <a:t>объеме: </a:t>
            </a:r>
            <a:r>
              <a:rPr lang="ru-RU" sz="2000" dirty="0"/>
              <a:t>в составе документации об аукционе размещена только проектная документация, при этом отсутствуют сметные расчеты.</a:t>
            </a:r>
          </a:p>
          <a:p>
            <a:pPr algn="just"/>
            <a:endParaRPr lang="ru-RU" sz="2000" dirty="0" smtClean="0"/>
          </a:p>
          <a:p>
            <a:pPr algn="just"/>
            <a:r>
              <a:rPr lang="ru-RU" sz="2000" dirty="0" smtClean="0"/>
              <a:t>Таким </a:t>
            </a:r>
            <a:r>
              <a:rPr lang="ru-RU" sz="2000" dirty="0"/>
              <a:t>образом, действия </a:t>
            </a:r>
            <a:r>
              <a:rPr lang="ru-RU" sz="2000" dirty="0" smtClean="0"/>
              <a:t>заказчика нарушают п.1 ч.1 ст.64 </a:t>
            </a:r>
            <a:r>
              <a:rPr lang="ru-RU" sz="2000" dirty="0"/>
              <a:t>Закона о контрактной системе. Указанное нарушение содержит признаки состава административного правонарушения, ответственность за совершение которого предусмотрена </a:t>
            </a:r>
            <a:r>
              <a:rPr lang="ru-RU" sz="2000" dirty="0" smtClean="0"/>
              <a:t>ч.4.2 ст.7.30 КоАП….»</a:t>
            </a:r>
          </a:p>
          <a:p>
            <a:pPr algn="r"/>
            <a:endParaRPr lang="ru-RU" sz="2000" i="1" dirty="0" smtClean="0">
              <a:solidFill>
                <a:srgbClr val="0063A1"/>
              </a:solidFill>
            </a:endParaRPr>
          </a:p>
          <a:p>
            <a:pPr algn="r"/>
            <a:r>
              <a:rPr lang="ru-RU" sz="2000" i="1" dirty="0" smtClean="0">
                <a:solidFill>
                  <a:srgbClr val="0063A1"/>
                </a:solidFill>
              </a:rPr>
              <a:t>Решение </a:t>
            </a:r>
            <a:r>
              <a:rPr lang="ru-RU" sz="2000" i="1" dirty="0">
                <a:solidFill>
                  <a:srgbClr val="0063A1"/>
                </a:solidFill>
              </a:rPr>
              <a:t>ФАС России от 20.01.2017 по делу </a:t>
            </a:r>
            <a:r>
              <a:rPr lang="ru-RU" sz="2000" i="1" dirty="0" smtClean="0">
                <a:solidFill>
                  <a:srgbClr val="0063A1"/>
                </a:solidFill>
              </a:rPr>
              <a:t>№ </a:t>
            </a:r>
            <a:r>
              <a:rPr lang="ru-RU" sz="2000" i="1" dirty="0">
                <a:solidFill>
                  <a:srgbClr val="0063A1"/>
                </a:solidFill>
              </a:rPr>
              <a:t>К-55/17</a:t>
            </a:r>
          </a:p>
          <a:p>
            <a:pPr algn="just"/>
            <a:endParaRPr lang="ru-RU" sz="2000" i="1" dirty="0" smtClean="0">
              <a:solidFill>
                <a:srgbClr val="0063A1"/>
              </a:solidFill>
            </a:endParaRPr>
          </a:p>
        </p:txBody>
      </p:sp>
    </p:spTree>
    <p:extLst>
      <p:ext uri="{BB962C8B-B14F-4D97-AF65-F5344CB8AC3E}">
        <p14:creationId xmlns:p14="http://schemas.microsoft.com/office/powerpoint/2010/main" val="3961098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smtClean="0"/>
              <a:t>Проектная документация и </a:t>
            </a:r>
            <a:br>
              <a:rPr lang="ru-RU" dirty="0" smtClean="0"/>
            </a:br>
            <a:r>
              <a:rPr lang="ru-RU" dirty="0" smtClean="0"/>
              <a:t>ст. 33 Закона № 44-ФЗ</a:t>
            </a:r>
            <a:r>
              <a:rPr lang="ru-RU" dirty="0"/>
              <a:t> </a:t>
            </a:r>
            <a:r>
              <a:rPr lang="ru-RU" dirty="0" smtClean="0">
                <a:solidFill>
                  <a:srgbClr val="C00000"/>
                </a:solidFill>
              </a:rPr>
              <a:t>с 01.07.2019</a:t>
            </a:r>
            <a:endParaRPr lang="ru-RU" dirty="0">
              <a:solidFill>
                <a:srgbClr val="C00000"/>
              </a:solidFill>
            </a:endParaRPr>
          </a:p>
        </p:txBody>
      </p:sp>
      <p:sp>
        <p:nvSpPr>
          <p:cNvPr id="3" name="Объект 2"/>
          <p:cNvSpPr>
            <a:spLocks noGrp="1"/>
          </p:cNvSpPr>
          <p:nvPr>
            <p:ph sz="quarter" idx="10"/>
          </p:nvPr>
        </p:nvSpPr>
        <p:spPr>
          <a:xfrm>
            <a:off x="478737" y="1461312"/>
            <a:ext cx="9755188" cy="5029200"/>
          </a:xfrm>
        </p:spPr>
        <p:txBody>
          <a:bodyPr/>
          <a:lstStyle/>
          <a:p>
            <a:pPr algn="just"/>
            <a:r>
              <a:rPr lang="ru-RU" dirty="0"/>
              <a:t>8) документация о закупке при осуществлении закупки работ </a:t>
            </a:r>
            <a:r>
              <a:rPr lang="ru-RU" i="1" dirty="0"/>
              <a:t>по строительству, реконструкции, кап. ремонту, сносу объекта кап. строительства </a:t>
            </a:r>
            <a:r>
              <a:rPr lang="ru-RU" b="1" i="1" dirty="0"/>
              <a:t>должна</a:t>
            </a:r>
            <a:r>
              <a:rPr lang="ru-RU" i="1" dirty="0"/>
              <a:t> </a:t>
            </a:r>
            <a:r>
              <a:rPr lang="ru-RU" dirty="0"/>
              <a:t>содержать </a:t>
            </a:r>
            <a:r>
              <a:rPr lang="ru-RU" i="1" dirty="0"/>
              <a:t>проектную документацию</a:t>
            </a:r>
            <a:r>
              <a:rPr lang="ru-RU" dirty="0"/>
              <a:t>, утвержденную в порядке, установленном законодательством о градостроительной деятельности, за исключением случая, если подготовка проектной документации в соответствии с указанным законодательством не требуется, а также случаев осуществления закупки в соответствии с ч. 16 и 161 ст. 34, при которых предметом контракта является в том числе проектирование объекта кап. строительства. </a:t>
            </a:r>
            <a:r>
              <a:rPr lang="ru-RU" b="1" dirty="0">
                <a:solidFill>
                  <a:srgbClr val="C00000"/>
                </a:solidFill>
              </a:rPr>
              <a:t>Включение проектной документации в документацию о закупке в соответствии с настоящим пунктом является надлежащим исполнением требований п. 1 - 3 настоящей части. </a:t>
            </a:r>
            <a:endParaRPr lang="ru-RU" b="1" dirty="0" smtClean="0">
              <a:solidFill>
                <a:srgbClr val="C00000"/>
              </a:solidFill>
            </a:endParaRPr>
          </a:p>
          <a:p>
            <a:pPr algn="just"/>
            <a:r>
              <a:rPr lang="ru-RU" dirty="0" smtClean="0">
                <a:solidFill>
                  <a:schemeClr val="tx1"/>
                </a:solidFill>
              </a:rPr>
              <a:t>-----</a:t>
            </a:r>
          </a:p>
          <a:p>
            <a:pPr algn="just"/>
            <a:r>
              <a:rPr lang="ru-RU" dirty="0"/>
              <a:t>В описание объекта закупки не должны включаться требования или указания в отношении товарных знаков… Допускается использование в описании объекта закупки указания на товарный знак при условии сопровождения такого указания словами «или эквивалент»…</a:t>
            </a:r>
          </a:p>
          <a:p>
            <a:pPr algn="r"/>
            <a:r>
              <a:rPr lang="ru-RU" i="1" dirty="0">
                <a:solidFill>
                  <a:srgbClr val="0063A1"/>
                </a:solidFill>
              </a:rPr>
              <a:t>п.1 ч.1 ст. 33 Закона № 44-ФЗ</a:t>
            </a:r>
          </a:p>
          <a:p>
            <a:pPr algn="just"/>
            <a:endParaRPr lang="ru-RU" dirty="0">
              <a:solidFill>
                <a:schemeClr val="tx1"/>
              </a:solidFill>
            </a:endParaRPr>
          </a:p>
        </p:txBody>
      </p:sp>
      <p:sp>
        <p:nvSpPr>
          <p:cNvPr id="4" name="object 5"/>
          <p:cNvSpPr txBox="1"/>
          <p:nvPr/>
        </p:nvSpPr>
        <p:spPr>
          <a:xfrm>
            <a:off x="528777" y="5958519"/>
            <a:ext cx="564515" cy="972185"/>
          </a:xfrm>
          <a:prstGeom prst="rect">
            <a:avLst/>
          </a:prstGeom>
          <a:solidFill>
            <a:srgbClr val="0063A1"/>
          </a:solidFill>
        </p:spPr>
        <p:txBody>
          <a:bodyPr vert="horz" wrap="square" lIns="0" tIns="204470" rIns="0" bIns="0" rtlCol="0">
            <a:spAutoFit/>
          </a:bodyPr>
          <a:lstStyle/>
          <a:p>
            <a:pPr marL="169545">
              <a:lnSpc>
                <a:spcPct val="100000"/>
              </a:lnSpc>
              <a:spcBef>
                <a:spcPts val="1610"/>
              </a:spcBef>
            </a:pPr>
            <a:r>
              <a:rPr sz="3600" b="1" dirty="0">
                <a:solidFill>
                  <a:srgbClr val="FFFFFF"/>
                </a:solidFill>
                <a:latin typeface="PTSansPro-CaptionBold"/>
                <a:cs typeface="PTSansPro-CaptionBold"/>
              </a:rPr>
              <a:t>?</a:t>
            </a:r>
            <a:endParaRPr sz="3600" dirty="0">
              <a:latin typeface="PTSansPro-CaptionBold"/>
              <a:cs typeface="PTSansPro-CaptionBold"/>
            </a:endParaRPr>
          </a:p>
        </p:txBody>
      </p:sp>
      <p:sp>
        <p:nvSpPr>
          <p:cNvPr id="5" name="object 18"/>
          <p:cNvSpPr txBox="1"/>
          <p:nvPr/>
        </p:nvSpPr>
        <p:spPr>
          <a:xfrm>
            <a:off x="1177221" y="5971774"/>
            <a:ext cx="9093700" cy="962105"/>
          </a:xfrm>
          <a:prstGeom prst="rect">
            <a:avLst/>
          </a:prstGeom>
          <a:solidFill>
            <a:srgbClr val="E6E7E8"/>
          </a:solidFill>
        </p:spPr>
        <p:txBody>
          <a:bodyPr vert="horz" wrap="square" lIns="216000" tIns="324000" rIns="0" bIns="324000" rtlCol="0">
            <a:spAutoFit/>
          </a:bodyPr>
          <a:lstStyle/>
          <a:p>
            <a:r>
              <a:rPr lang="ru-RU" sz="2000" b="1" dirty="0" smtClean="0"/>
              <a:t>ЕСЛИ В ПД УКАЗАНЫ ТОВ.ЗНАКИ, ТО НУЖНО ЛИ ПИСАТЬ «ИЛИ ЭКВИВАЛЕНТ»?</a:t>
            </a:r>
            <a:endParaRPr lang="ru-RU" sz="2000" b="1" dirty="0"/>
          </a:p>
        </p:txBody>
      </p:sp>
    </p:spTree>
    <p:extLst>
      <p:ext uri="{BB962C8B-B14F-4D97-AF65-F5344CB8AC3E}">
        <p14:creationId xmlns:p14="http://schemas.microsoft.com/office/powerpoint/2010/main" val="368443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36059" y="2869744"/>
            <a:ext cx="9760262" cy="365488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765300" y="269304"/>
            <a:ext cx="8498520" cy="984885"/>
          </a:xfrm>
        </p:spPr>
        <p:txBody>
          <a:bodyPr/>
          <a:lstStyle/>
          <a:p>
            <a:r>
              <a:rPr lang="ru-RU" sz="3200" b="0" dirty="0" smtClean="0"/>
              <a:t>Технологическое оборудование, </a:t>
            </a:r>
            <a:br>
              <a:rPr lang="ru-RU" sz="3200" b="0" dirty="0" smtClean="0"/>
            </a:br>
            <a:r>
              <a:rPr lang="ru-RU" sz="3200" b="0" dirty="0" smtClean="0"/>
              <a:t>СМР и сметная документация</a:t>
            </a:r>
            <a:endParaRPr lang="ru-RU" sz="3200" b="0" dirty="0"/>
          </a:p>
        </p:txBody>
      </p:sp>
      <p:sp>
        <p:nvSpPr>
          <p:cNvPr id="3" name="Объект 2"/>
          <p:cNvSpPr>
            <a:spLocks noGrp="1"/>
          </p:cNvSpPr>
          <p:nvPr>
            <p:ph sz="quarter" idx="10"/>
          </p:nvPr>
        </p:nvSpPr>
        <p:spPr>
          <a:xfrm>
            <a:off x="541133" y="2869744"/>
            <a:ext cx="9755188" cy="1902281"/>
          </a:xfrm>
        </p:spPr>
        <p:txBody>
          <a:bodyPr/>
          <a:lstStyle/>
          <a:p>
            <a:pPr algn="just"/>
            <a:endParaRPr lang="ru-RU" dirty="0" smtClean="0"/>
          </a:p>
          <a:p>
            <a:pPr algn="just"/>
            <a:r>
              <a:rPr lang="ru-RU" dirty="0" smtClean="0"/>
              <a:t>«…в </a:t>
            </a:r>
            <a:r>
              <a:rPr lang="ru-RU" dirty="0"/>
              <a:t>объект закупки включена поставка и монтаж медицинского </a:t>
            </a:r>
            <a:r>
              <a:rPr lang="ru-RU" dirty="0" smtClean="0"/>
              <a:t>оборудования.</a:t>
            </a:r>
            <a:r>
              <a:rPr lang="ru-RU" dirty="0"/>
              <a:t> </a:t>
            </a:r>
            <a:r>
              <a:rPr lang="ru-RU" dirty="0" smtClean="0"/>
              <a:t>Вместе </a:t>
            </a:r>
            <a:r>
              <a:rPr lang="ru-RU" dirty="0"/>
              <a:t>с тем, на заседание Комиссии </a:t>
            </a:r>
            <a:r>
              <a:rPr lang="ru-RU" b="1" dirty="0">
                <a:solidFill>
                  <a:srgbClr val="C00000"/>
                </a:solidFill>
              </a:rPr>
              <a:t>не представлено доказательств и сведений, подтверждающих, что указанное оборудование неразрывно связано с объектом строительства, </a:t>
            </a:r>
            <a:r>
              <a:rPr lang="ru-RU" b="1" u="sng" dirty="0">
                <a:solidFill>
                  <a:srgbClr val="C00000"/>
                </a:solidFill>
              </a:rPr>
              <a:t>не может быть объектом отдельной закупки</a:t>
            </a:r>
            <a:r>
              <a:rPr lang="ru-RU" b="1" dirty="0">
                <a:solidFill>
                  <a:srgbClr val="C00000"/>
                </a:solidFill>
              </a:rPr>
              <a:t>.</a:t>
            </a:r>
            <a:endParaRPr lang="ru-RU" dirty="0">
              <a:solidFill>
                <a:srgbClr val="C00000"/>
              </a:solidFill>
            </a:endParaRPr>
          </a:p>
          <a:p>
            <a:pPr algn="just"/>
            <a:r>
              <a:rPr lang="ru-RU" dirty="0"/>
              <a:t>Следовательно, </a:t>
            </a:r>
            <a:r>
              <a:rPr lang="ru-RU" dirty="0" smtClean="0"/>
              <a:t>заказчиком в </a:t>
            </a:r>
            <a:r>
              <a:rPr lang="ru-RU" dirty="0"/>
              <a:t>один объект закупки объединено выполнение строительных работ и осуществление поставки оборудования, что технологически и функционально не связано друг с другом, что ограничивает количество участников закупки</a:t>
            </a:r>
            <a:r>
              <a:rPr lang="ru-RU" dirty="0" smtClean="0"/>
              <a:t>. …»                                </a:t>
            </a:r>
          </a:p>
          <a:p>
            <a:pPr algn="just"/>
            <a:endParaRPr lang="ru-RU" i="1" dirty="0">
              <a:solidFill>
                <a:srgbClr val="0063A1"/>
              </a:solidFill>
            </a:endParaRPr>
          </a:p>
          <a:p>
            <a:pPr algn="r"/>
            <a:r>
              <a:rPr lang="ru-RU" i="1" dirty="0" smtClean="0">
                <a:solidFill>
                  <a:srgbClr val="0063A1"/>
                </a:solidFill>
              </a:rPr>
              <a:t>Решение </a:t>
            </a:r>
            <a:r>
              <a:rPr lang="ru-RU" i="1" dirty="0">
                <a:solidFill>
                  <a:srgbClr val="0063A1"/>
                </a:solidFill>
              </a:rPr>
              <a:t>ФАС России от 15.12.2016 по делу </a:t>
            </a:r>
            <a:r>
              <a:rPr lang="ru-RU" i="1" dirty="0" smtClean="0">
                <a:solidFill>
                  <a:srgbClr val="0063A1"/>
                </a:solidFill>
              </a:rPr>
              <a:t>№ К-1995/16</a:t>
            </a:r>
          </a:p>
          <a:p>
            <a:pPr algn="just"/>
            <a:endParaRPr lang="ru-RU" i="1" dirty="0">
              <a:solidFill>
                <a:srgbClr val="0063A1"/>
              </a:solidFill>
            </a:endParaRPr>
          </a:p>
          <a:p>
            <a:pPr algn="just"/>
            <a:endParaRPr lang="ru-RU" i="1" dirty="0" smtClean="0">
              <a:solidFill>
                <a:srgbClr val="0063A1"/>
              </a:solidFill>
            </a:endParaRPr>
          </a:p>
        </p:txBody>
      </p:sp>
      <p:sp>
        <p:nvSpPr>
          <p:cNvPr id="4" name="object 17"/>
          <p:cNvSpPr txBox="1"/>
          <p:nvPr/>
        </p:nvSpPr>
        <p:spPr>
          <a:xfrm>
            <a:off x="536059" y="1571625"/>
            <a:ext cx="564515" cy="1208326"/>
          </a:xfrm>
          <a:prstGeom prst="rect">
            <a:avLst/>
          </a:prstGeom>
          <a:solidFill>
            <a:srgbClr val="CE171E"/>
          </a:solidFill>
        </p:spPr>
        <p:txBody>
          <a:bodyPr vert="horz" wrap="square" lIns="0" tIns="324000" rIns="0" bIns="324000" rtlCol="0">
            <a:spAutoFit/>
          </a:bodyPr>
          <a:lstStyle/>
          <a:p>
            <a:pPr algn="ctr">
              <a:lnSpc>
                <a:spcPct val="100000"/>
              </a:lnSpc>
              <a:spcBef>
                <a:spcPts val="1610"/>
              </a:spcBef>
            </a:pPr>
            <a:r>
              <a:rPr sz="3600" b="1" dirty="0">
                <a:solidFill>
                  <a:srgbClr val="FFFFFF"/>
                </a:solidFill>
                <a:latin typeface="PTSansPro-CaptionBold"/>
                <a:cs typeface="PTSansPro-CaptionBold"/>
              </a:rPr>
              <a:t>!</a:t>
            </a:r>
            <a:endParaRPr sz="3600" dirty="0">
              <a:latin typeface="PTSansPro-CaptionBold"/>
              <a:cs typeface="PTSansPro-CaptionBold"/>
            </a:endParaRPr>
          </a:p>
        </p:txBody>
      </p:sp>
      <p:sp>
        <p:nvSpPr>
          <p:cNvPr id="5" name="object 18"/>
          <p:cNvSpPr txBox="1"/>
          <p:nvPr/>
        </p:nvSpPr>
        <p:spPr>
          <a:xfrm>
            <a:off x="1202621" y="1571625"/>
            <a:ext cx="9093700" cy="1250494"/>
          </a:xfrm>
          <a:prstGeom prst="rect">
            <a:avLst/>
          </a:prstGeom>
          <a:solidFill>
            <a:srgbClr val="E6E7E8"/>
          </a:solidFill>
        </p:spPr>
        <p:txBody>
          <a:bodyPr vert="horz" wrap="square" lIns="180000" tIns="108000" rIns="180000" bIns="216000" rtlCol="0">
            <a:spAutoFit/>
          </a:bodyPr>
          <a:lstStyle/>
          <a:p>
            <a:pPr algn="just"/>
            <a:r>
              <a:rPr lang="ru-RU" sz="2000" dirty="0"/>
              <a:t>Оборудование и иные товары, непосредственно не связанные с производством строительных работ, </a:t>
            </a:r>
            <a:r>
              <a:rPr lang="ru-RU" sz="2000" b="1" dirty="0"/>
              <a:t>должны быть исключены </a:t>
            </a:r>
            <a:r>
              <a:rPr lang="ru-RU" sz="2000" dirty="0"/>
              <a:t>из сметной документации и ТЗ </a:t>
            </a:r>
            <a:r>
              <a:rPr lang="ru-RU" sz="2000" dirty="0" smtClean="0"/>
              <a:t>перед осуществлением закупки (</a:t>
            </a:r>
            <a:r>
              <a:rPr lang="ru-RU" sz="2000" b="1" dirty="0" smtClean="0"/>
              <a:t>даже если они прямо предусмотрены ПД!</a:t>
            </a:r>
            <a:r>
              <a:rPr lang="ru-RU" sz="2000" dirty="0" smtClean="0"/>
              <a:t>).</a:t>
            </a:r>
            <a:endParaRPr lang="ru-RU" sz="2000" dirty="0"/>
          </a:p>
        </p:txBody>
      </p:sp>
    </p:spTree>
    <p:extLst>
      <p:ext uri="{BB962C8B-B14F-4D97-AF65-F5344CB8AC3E}">
        <p14:creationId xmlns:p14="http://schemas.microsoft.com/office/powerpoint/2010/main" val="1588496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17500" y="3248025"/>
            <a:ext cx="10058400" cy="3657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1"/>
              </a:solidFill>
              <a:latin typeface="Arial" panose="020B0604020202020204" pitchFamily="34" charset="0"/>
              <a:cs typeface="Arial" panose="020B0604020202020204" pitchFamily="34" charset="0"/>
            </a:endParaRPr>
          </a:p>
        </p:txBody>
      </p:sp>
      <p:sp>
        <p:nvSpPr>
          <p:cNvPr id="2" name="Заголовок 1"/>
          <p:cNvSpPr>
            <a:spLocks noGrp="1"/>
          </p:cNvSpPr>
          <p:nvPr>
            <p:ph type="title"/>
          </p:nvPr>
        </p:nvSpPr>
        <p:spPr>
          <a:xfrm>
            <a:off x="1765299" y="360998"/>
            <a:ext cx="8498520" cy="984885"/>
          </a:xfrm>
        </p:spPr>
        <p:txBody>
          <a:bodyPr/>
          <a:lstStyle/>
          <a:p>
            <a:r>
              <a:rPr lang="ru-RU" sz="3200" b="0" dirty="0" smtClean="0"/>
              <a:t>Какое оборудования неразрывно связано с СМР, а какое нет</a:t>
            </a:r>
            <a:endParaRPr lang="ru-RU" sz="3200" b="0" dirty="0"/>
          </a:p>
        </p:txBody>
      </p:sp>
      <p:sp>
        <p:nvSpPr>
          <p:cNvPr id="3" name="Объект 2"/>
          <p:cNvSpPr>
            <a:spLocks noGrp="1"/>
          </p:cNvSpPr>
          <p:nvPr>
            <p:ph sz="quarter" idx="10"/>
          </p:nvPr>
        </p:nvSpPr>
        <p:spPr>
          <a:xfrm>
            <a:off x="469900" y="1571625"/>
            <a:ext cx="9755188" cy="5029200"/>
          </a:xfrm>
        </p:spPr>
        <p:txBody>
          <a:bodyPr/>
          <a:lstStyle/>
          <a:p>
            <a:pPr marL="285750" indent="-285750" algn="just">
              <a:buFont typeface="Wingdings" panose="05000000000000000000" pitchFamily="2" charset="2"/>
              <a:buChar char="q"/>
            </a:pPr>
            <a:r>
              <a:rPr lang="ru-RU" sz="2400" dirty="0" smtClean="0">
                <a:solidFill>
                  <a:schemeClr val="tx1"/>
                </a:solidFill>
              </a:rPr>
              <a:t>МОЖНО КУПИТЬ ОТДЕЛЬНО ОТ СМР?       Если ответ </a:t>
            </a:r>
            <a:r>
              <a:rPr lang="ru-RU" sz="2400" b="1" dirty="0" smtClean="0">
                <a:solidFill>
                  <a:srgbClr val="0063A1"/>
                </a:solidFill>
              </a:rPr>
              <a:t>«да»</a:t>
            </a:r>
            <a:r>
              <a:rPr lang="ru-RU" sz="2400" dirty="0" smtClean="0">
                <a:solidFill>
                  <a:schemeClr val="tx1"/>
                </a:solidFill>
              </a:rPr>
              <a:t>, то</a:t>
            </a:r>
          </a:p>
          <a:p>
            <a:pPr marL="285750" indent="-285750" algn="just">
              <a:buFont typeface="Wingdings" panose="05000000000000000000" pitchFamily="2" charset="2"/>
              <a:buChar char="q"/>
            </a:pPr>
            <a:r>
              <a:rPr lang="ru-RU" sz="2400" dirty="0" smtClean="0">
                <a:solidFill>
                  <a:schemeClr val="tx1"/>
                </a:solidFill>
              </a:rPr>
              <a:t>МОЖНО УСТАНОВИТЬ ПОСЛЕ СМР?          </a:t>
            </a:r>
            <a:r>
              <a:rPr lang="ru-RU" sz="2400" dirty="0">
                <a:solidFill>
                  <a:schemeClr val="tx1"/>
                </a:solidFill>
              </a:rPr>
              <a:t>п</a:t>
            </a:r>
            <a:r>
              <a:rPr lang="ru-RU" sz="2400" dirty="0" smtClean="0">
                <a:solidFill>
                  <a:schemeClr val="tx1"/>
                </a:solidFill>
              </a:rPr>
              <a:t>окупаем отдельно*</a:t>
            </a:r>
          </a:p>
          <a:p>
            <a:pPr algn="just"/>
            <a:endParaRPr lang="ru-RU" dirty="0" smtClean="0"/>
          </a:p>
          <a:p>
            <a:pPr algn="just"/>
            <a:r>
              <a:rPr lang="ru-RU" dirty="0" smtClean="0"/>
              <a:t>* Исключение могут составлять сети и системы </a:t>
            </a:r>
            <a:r>
              <a:rPr lang="ru-RU" dirty="0"/>
              <a:t>инженерно-технического обеспечения</a:t>
            </a:r>
          </a:p>
          <a:p>
            <a:pPr algn="just"/>
            <a:endParaRPr lang="ru-RU" dirty="0" smtClean="0"/>
          </a:p>
          <a:p>
            <a:pPr algn="just"/>
            <a:endParaRPr lang="ru-RU" dirty="0"/>
          </a:p>
          <a:p>
            <a:pPr algn="just"/>
            <a:r>
              <a:rPr lang="ru-RU" dirty="0" smtClean="0"/>
              <a:t>«…При </a:t>
            </a:r>
            <a:r>
              <a:rPr lang="ru-RU" dirty="0"/>
              <a:t>осуществлении закупок на выполнение строительно-монтажных работ заказчик вправе предусмотреть в документации о закупке необходимость </a:t>
            </a:r>
            <a:r>
              <a:rPr lang="ru-RU" dirty="0">
                <a:solidFill>
                  <a:srgbClr val="C00000"/>
                </a:solidFill>
              </a:rPr>
              <a:t>поставки и монтажа оборудования, неразрывно связанного с объектом строительства. При этом в качестве неразрывно связанного с объектом строительства оборудования следует рассматривать оборудование, поставка и установка которого </a:t>
            </a:r>
            <a:r>
              <a:rPr lang="ru-RU" b="1" u="sng" dirty="0">
                <a:solidFill>
                  <a:srgbClr val="C00000"/>
                </a:solidFill>
              </a:rPr>
              <a:t>невозможны впоследствии без изменения предусмотренных проектом конструктивных решений объекта строительства.</a:t>
            </a:r>
          </a:p>
          <a:p>
            <a:pPr algn="just"/>
            <a:r>
              <a:rPr lang="ru-RU" dirty="0"/>
              <a:t>Следует отметить, что объединение в один предмет торгов строительных работ и поставки оборудования, технологически и функционально не связанного с объектом строительства, приводит к необоснованному ограничению количества участников закупки и, как следствие, может привести к ограничению </a:t>
            </a:r>
            <a:r>
              <a:rPr lang="ru-RU" dirty="0" smtClean="0"/>
              <a:t>конкуренции…» </a:t>
            </a:r>
          </a:p>
          <a:p>
            <a:pPr algn="just"/>
            <a:r>
              <a:rPr lang="ru-RU" i="1" dirty="0" smtClean="0">
                <a:solidFill>
                  <a:srgbClr val="0063A1"/>
                </a:solidFill>
              </a:rPr>
              <a:t>Письмо </a:t>
            </a:r>
            <a:r>
              <a:rPr lang="ru-RU" i="1" dirty="0">
                <a:solidFill>
                  <a:srgbClr val="0063A1"/>
                </a:solidFill>
              </a:rPr>
              <a:t>Минэкономразвития России от 16.09.2016 № </a:t>
            </a:r>
            <a:r>
              <a:rPr lang="ru-RU" i="1" dirty="0" smtClean="0">
                <a:solidFill>
                  <a:srgbClr val="0063A1"/>
                </a:solidFill>
              </a:rPr>
              <a:t>Д28и-2405.</a:t>
            </a:r>
            <a:endParaRPr lang="ru-RU" i="1" dirty="0">
              <a:solidFill>
                <a:srgbClr val="0063A1"/>
              </a:solidFill>
            </a:endParaRPr>
          </a:p>
          <a:p>
            <a:r>
              <a:rPr lang="ru-RU" dirty="0" smtClean="0"/>
              <a:t> </a:t>
            </a:r>
            <a:endParaRPr lang="ru-RU" dirty="0"/>
          </a:p>
        </p:txBody>
      </p:sp>
      <p:sp>
        <p:nvSpPr>
          <p:cNvPr id="5" name="Правая фигурная скобка 4"/>
          <p:cNvSpPr/>
          <p:nvPr/>
        </p:nvSpPr>
        <p:spPr>
          <a:xfrm>
            <a:off x="6642100" y="1571625"/>
            <a:ext cx="304800" cy="83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1031756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Объект 2"/>
          <p:cNvSpPr>
            <a:spLocks noGrp="1"/>
          </p:cNvSpPr>
          <p:nvPr>
            <p:ph sz="quarter" idx="10"/>
          </p:nvPr>
        </p:nvSpPr>
        <p:spPr>
          <a:xfrm>
            <a:off x="88900" y="-1"/>
            <a:ext cx="10604500" cy="6829425"/>
          </a:xfrm>
        </p:spPr>
        <p:txBody>
          <a:bodyPr/>
          <a:lstStyle/>
          <a:p>
            <a:endParaRPr lang="ru-RU" i="1" dirty="0"/>
          </a:p>
        </p:txBody>
      </p:sp>
      <p:sp>
        <p:nvSpPr>
          <p:cNvPr id="2" name="Заголовок 1"/>
          <p:cNvSpPr>
            <a:spLocks noGrp="1"/>
          </p:cNvSpPr>
          <p:nvPr>
            <p:ph type="title"/>
          </p:nvPr>
        </p:nvSpPr>
        <p:spPr>
          <a:xfrm>
            <a:off x="1079500" y="2984858"/>
            <a:ext cx="8498520" cy="1015663"/>
          </a:xfrm>
        </p:spPr>
        <p:txBody>
          <a:bodyPr/>
          <a:lstStyle/>
          <a:p>
            <a:pPr algn="ctr"/>
            <a:r>
              <a:rPr lang="ru-RU" dirty="0" smtClean="0"/>
              <a:t>Практические вопросы составления и исполнения контракта (договора)</a:t>
            </a:r>
            <a:endParaRPr lang="ru-RU" dirty="0"/>
          </a:p>
        </p:txBody>
      </p:sp>
    </p:spTree>
    <p:extLst>
      <p:ext uri="{BB962C8B-B14F-4D97-AF65-F5344CB8AC3E}">
        <p14:creationId xmlns:p14="http://schemas.microsoft.com/office/powerpoint/2010/main" val="2741386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207110"/>
            <a:ext cx="8498520" cy="1292662"/>
          </a:xfrm>
        </p:spPr>
        <p:txBody>
          <a:bodyPr/>
          <a:lstStyle/>
          <a:p>
            <a:r>
              <a:rPr lang="ru-RU" sz="2800" dirty="0" smtClean="0"/>
              <a:t>ОСНОВНЫЕ ОСОБЕННОСТИ КОНТРАКТОВ СОБЕННОСТИ КОНТРАКТОВ НА ЗАКУПКУ СТРОИТЕЛЬНЫХ РАБОТ В РАМКАХ </a:t>
            </a:r>
            <a:r>
              <a:rPr lang="ru-RU" sz="2800" dirty="0" smtClean="0">
                <a:solidFill>
                  <a:srgbClr val="FF0000"/>
                </a:solidFill>
              </a:rPr>
              <a:t>44-ФЗ</a:t>
            </a:r>
            <a:endParaRPr lang="ru-RU" sz="2800" dirty="0">
              <a:solidFill>
                <a:srgbClr val="FF0000"/>
              </a:solidFill>
            </a:endParaRPr>
          </a:p>
        </p:txBody>
      </p:sp>
      <p:sp>
        <p:nvSpPr>
          <p:cNvPr id="3" name="Объект 2"/>
          <p:cNvSpPr>
            <a:spLocks noGrp="1"/>
          </p:cNvSpPr>
          <p:nvPr>
            <p:ph sz="quarter" idx="10"/>
          </p:nvPr>
        </p:nvSpPr>
        <p:spPr>
          <a:xfrm>
            <a:off x="393700" y="1571625"/>
            <a:ext cx="9985375" cy="5029200"/>
          </a:xfrm>
        </p:spPr>
        <p:txBody>
          <a:bodyPr/>
          <a:lstStyle/>
          <a:p>
            <a:pPr marL="342900" indent="-342900">
              <a:spcBef>
                <a:spcPts val="1000"/>
              </a:spcBef>
              <a:buFontTx/>
              <a:buAutoNum type="arabicPeriod"/>
            </a:pPr>
            <a:r>
              <a:rPr lang="ru-RU" sz="1900" dirty="0"/>
              <a:t>СМР+ПИР в одном лоте ТОЛЬКО в случаях, установленных ПРФ (ч.16.1 ст.34</a:t>
            </a:r>
            <a:r>
              <a:rPr lang="ru-RU" sz="1900" dirty="0" smtClean="0"/>
              <a:t>)</a:t>
            </a:r>
            <a:r>
              <a:rPr lang="ru-RU" sz="1900" dirty="0" smtClean="0">
                <a:solidFill>
                  <a:srgbClr val="FF0000"/>
                </a:solidFill>
              </a:rPr>
              <a:t>*</a:t>
            </a:r>
            <a:r>
              <a:rPr lang="ru-RU" sz="1900" dirty="0" smtClean="0"/>
              <a:t>.</a:t>
            </a:r>
            <a:endParaRPr lang="ru-RU" sz="1900" dirty="0"/>
          </a:p>
          <a:p>
            <a:pPr marL="342900" indent="-342900">
              <a:spcBef>
                <a:spcPts val="1000"/>
              </a:spcBef>
              <a:buAutoNum type="arabicPeriod"/>
            </a:pPr>
            <a:r>
              <a:rPr lang="ru-RU" sz="1900" dirty="0" smtClean="0"/>
              <a:t>Субподряд всегда РАЗРЕШЕН (нельзя запрещать), кроме случаев, установленных ПРФ (ч.2 ст.110.2)</a:t>
            </a:r>
            <a:r>
              <a:rPr lang="ru-RU" sz="1900" dirty="0" smtClean="0">
                <a:solidFill>
                  <a:srgbClr val="FF0000"/>
                </a:solidFill>
              </a:rPr>
              <a:t>**</a:t>
            </a:r>
            <a:r>
              <a:rPr lang="ru-RU" sz="1900" dirty="0" smtClean="0"/>
              <a:t>.</a:t>
            </a:r>
          </a:p>
          <a:p>
            <a:pPr marL="342900" indent="-342900">
              <a:spcBef>
                <a:spcPts val="1000"/>
              </a:spcBef>
              <a:buFontTx/>
              <a:buAutoNum type="arabicPeriod"/>
            </a:pPr>
            <a:r>
              <a:rPr lang="ru-RU" sz="1900" dirty="0"/>
              <a:t>Приложениями к контракту должны быть график работ и график оплаты работ (ч.6 ст.110.2</a:t>
            </a:r>
            <a:r>
              <a:rPr lang="ru-RU" sz="1900" dirty="0" smtClean="0"/>
              <a:t>).</a:t>
            </a:r>
          </a:p>
          <a:p>
            <a:pPr marL="342900" indent="-342900">
              <a:spcBef>
                <a:spcPts val="1000"/>
              </a:spcBef>
              <a:buAutoNum type="arabicPeriod"/>
            </a:pPr>
            <a:r>
              <a:rPr lang="ru-RU" sz="1900" dirty="0" smtClean="0"/>
              <a:t>Строительство и реконструкция оплачиваются только после приёмки </a:t>
            </a:r>
            <a:r>
              <a:rPr lang="ru-RU" sz="1900" dirty="0" err="1" smtClean="0"/>
              <a:t>госстройнадзором</a:t>
            </a:r>
            <a:r>
              <a:rPr lang="ru-RU" sz="1900" dirty="0" smtClean="0"/>
              <a:t> (ч.4 ст.110.2).</a:t>
            </a:r>
          </a:p>
          <a:p>
            <a:pPr marL="342900" indent="-342900">
              <a:spcBef>
                <a:spcPts val="1000"/>
              </a:spcBef>
              <a:buAutoNum type="arabicPeriod"/>
            </a:pPr>
            <a:r>
              <a:rPr lang="ru-RU" sz="1900" dirty="0" smtClean="0"/>
              <a:t>Если ПИР подлежит </a:t>
            </a:r>
            <a:r>
              <a:rPr lang="ru-RU" sz="1900" dirty="0" err="1" smtClean="0"/>
              <a:t>госэкспертизе</a:t>
            </a:r>
            <a:r>
              <a:rPr lang="ru-RU" sz="1900" dirty="0" smtClean="0"/>
              <a:t> – принять и оплатить результаты по контрактам на ПИР можно только после положительного заключения ГГЭ</a:t>
            </a:r>
            <a:r>
              <a:rPr lang="ru-RU" sz="1900" dirty="0"/>
              <a:t> </a:t>
            </a:r>
            <a:r>
              <a:rPr lang="ru-RU" sz="1900" dirty="0" smtClean="0"/>
              <a:t>(ч.3 ст.110.2).</a:t>
            </a:r>
          </a:p>
          <a:p>
            <a:pPr marL="342900" indent="-342900">
              <a:spcBef>
                <a:spcPts val="1000"/>
              </a:spcBef>
              <a:buFontTx/>
              <a:buAutoNum type="arabicPeriod"/>
            </a:pPr>
            <a:r>
              <a:rPr lang="ru-RU" sz="1900" dirty="0" smtClean="0"/>
              <a:t>Любой заказчик, закупающий разработку ПД (или только АПР)  должен включать в контракт свое право многократного использования ПД на основе АПР, приобретенного по контракту (ч. 1 ст. 110.1)</a:t>
            </a:r>
          </a:p>
          <a:p>
            <a:pPr marL="342900" indent="-342900">
              <a:spcBef>
                <a:spcPts val="1000"/>
              </a:spcBef>
              <a:buFontTx/>
              <a:buAutoNum type="arabicPeriod"/>
            </a:pPr>
            <a:r>
              <a:rPr lang="ru-RU" sz="1900" dirty="0" err="1" smtClean="0"/>
              <a:t>Гос</a:t>
            </a:r>
            <a:r>
              <a:rPr lang="ru-RU" sz="1900" dirty="0" smtClean="0"/>
              <a:t> (</a:t>
            </a:r>
            <a:r>
              <a:rPr lang="ru-RU" sz="1900" dirty="0" err="1" smtClean="0"/>
              <a:t>мун</a:t>
            </a:r>
            <a:r>
              <a:rPr lang="ru-RU" sz="1900" dirty="0" smtClean="0"/>
              <a:t>) заказчик должен закрепить в контракте исключительное право РФ (СРФ или </a:t>
            </a:r>
            <a:r>
              <a:rPr lang="ru-RU" sz="1900" dirty="0" err="1" smtClean="0"/>
              <a:t>мун.образования</a:t>
            </a:r>
            <a:r>
              <a:rPr lang="ru-RU" sz="1900" dirty="0" smtClean="0"/>
              <a:t>) на использование АПР в дальнейшем (ч.1 ст.110.1)</a:t>
            </a:r>
          </a:p>
          <a:p>
            <a:pPr marL="342900" indent="-342900">
              <a:spcBef>
                <a:spcPts val="1000"/>
              </a:spcBef>
              <a:buFontTx/>
              <a:buAutoNum type="arabicPeriod"/>
            </a:pPr>
            <a:endParaRPr lang="ru-RU" dirty="0">
              <a:latin typeface="Arial" panose="020B0604020202020204" pitchFamily="34" charset="0"/>
              <a:cs typeface="Arial" panose="020B0604020202020204" pitchFamily="34" charset="0"/>
            </a:endParaRPr>
          </a:p>
          <a:p>
            <a:pPr marL="342900" indent="-342900">
              <a:buAutoNum type="arabicPeriod"/>
            </a:pPr>
            <a:endParaRPr lang="ru-RU" dirty="0" smtClean="0"/>
          </a:p>
          <a:p>
            <a:pPr marL="342900" indent="-342900">
              <a:buAutoNum type="arabicPeriod"/>
            </a:pPr>
            <a:endParaRPr lang="ru-RU" dirty="0"/>
          </a:p>
        </p:txBody>
      </p:sp>
    </p:spTree>
    <p:extLst>
      <p:ext uri="{BB962C8B-B14F-4D97-AF65-F5344CB8AC3E}">
        <p14:creationId xmlns:p14="http://schemas.microsoft.com/office/powerpoint/2010/main" val="1562759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414860"/>
            <a:ext cx="8498520" cy="877163"/>
          </a:xfrm>
        </p:spPr>
        <p:txBody>
          <a:bodyPr/>
          <a:lstStyle/>
          <a:p>
            <a:r>
              <a:rPr lang="ru-RU" dirty="0" smtClean="0">
                <a:solidFill>
                  <a:srgbClr val="FF0000"/>
                </a:solidFill>
              </a:rPr>
              <a:t>*</a:t>
            </a:r>
            <a:r>
              <a:rPr lang="ru-RU" dirty="0" smtClean="0">
                <a:solidFill>
                  <a:srgbClr val="00B050"/>
                </a:solidFill>
              </a:rPr>
              <a:t> </a:t>
            </a:r>
            <a:r>
              <a:rPr lang="ru-RU" sz="2400" dirty="0" smtClean="0">
                <a:solidFill>
                  <a:srgbClr val="002060"/>
                </a:solidFill>
              </a:rPr>
              <a:t>Постановление </a:t>
            </a:r>
            <a:r>
              <a:rPr lang="ru-RU" sz="2400" dirty="0">
                <a:solidFill>
                  <a:srgbClr val="002060"/>
                </a:solidFill>
              </a:rPr>
              <a:t>Правительства РФ </a:t>
            </a:r>
            <a:r>
              <a:rPr lang="ru-RU" sz="2400" dirty="0" smtClean="0">
                <a:solidFill>
                  <a:srgbClr val="002060"/>
                </a:solidFill>
              </a:rPr>
              <a:t/>
            </a:r>
            <a:br>
              <a:rPr lang="ru-RU" sz="2400" dirty="0" smtClean="0">
                <a:solidFill>
                  <a:srgbClr val="002060"/>
                </a:solidFill>
              </a:rPr>
            </a:br>
            <a:r>
              <a:rPr lang="ru-RU" sz="2400" dirty="0" smtClean="0">
                <a:solidFill>
                  <a:srgbClr val="002060"/>
                </a:solidFill>
              </a:rPr>
              <a:t>от </a:t>
            </a:r>
            <a:r>
              <a:rPr lang="ru-RU" sz="2400" dirty="0">
                <a:solidFill>
                  <a:srgbClr val="002060"/>
                </a:solidFill>
              </a:rPr>
              <a:t>12.05.2017 </a:t>
            </a:r>
            <a:r>
              <a:rPr lang="ru-RU" sz="2400" dirty="0" smtClean="0">
                <a:solidFill>
                  <a:srgbClr val="002060"/>
                </a:solidFill>
              </a:rPr>
              <a:t>№ 563 </a:t>
            </a:r>
            <a:r>
              <a:rPr lang="ru-RU" sz="2400" dirty="0" smtClean="0"/>
              <a:t>- </a:t>
            </a:r>
            <a:r>
              <a:rPr lang="ru-RU" sz="2400" dirty="0">
                <a:solidFill>
                  <a:srgbClr val="FF0000"/>
                </a:solidFill>
              </a:rPr>
              <a:t>д</a:t>
            </a:r>
            <a:r>
              <a:rPr lang="ru-RU" sz="2400" dirty="0" smtClean="0">
                <a:solidFill>
                  <a:srgbClr val="FF0000"/>
                </a:solidFill>
              </a:rPr>
              <a:t>ействует с 1 июля 2017 г.</a:t>
            </a:r>
            <a:endParaRPr lang="ru-RU" sz="2400" dirty="0">
              <a:solidFill>
                <a:srgbClr val="FF0000"/>
              </a:solidFill>
            </a:endParaRPr>
          </a:p>
        </p:txBody>
      </p:sp>
      <p:sp>
        <p:nvSpPr>
          <p:cNvPr id="3" name="Объект 2"/>
          <p:cNvSpPr>
            <a:spLocks noGrp="1"/>
          </p:cNvSpPr>
          <p:nvPr>
            <p:ph sz="quarter" idx="10"/>
          </p:nvPr>
        </p:nvSpPr>
        <p:spPr>
          <a:xfrm>
            <a:off x="317500" y="1571625"/>
            <a:ext cx="10134600" cy="5029200"/>
          </a:xfrm>
        </p:spPr>
        <p:txBody>
          <a:bodyPr/>
          <a:lstStyle/>
          <a:p>
            <a:pPr algn="just"/>
            <a:r>
              <a:rPr lang="ru-RU" b="1" dirty="0">
                <a:latin typeface="Arial" panose="020B0604020202020204" pitchFamily="34" charset="0"/>
                <a:cs typeface="Arial" panose="020B0604020202020204" pitchFamily="34" charset="0"/>
              </a:rPr>
              <a:t>Основания</a:t>
            </a:r>
            <a:r>
              <a:rPr lang="ru-RU" dirty="0">
                <a:latin typeface="Arial" panose="020B0604020202020204" pitchFamily="34" charset="0"/>
                <a:cs typeface="Arial" panose="020B0604020202020204" pitchFamily="34" charset="0"/>
              </a:rPr>
              <a:t> для заключения </a:t>
            </a:r>
            <a:r>
              <a:rPr lang="ru-RU" dirty="0" smtClean="0">
                <a:latin typeface="Arial" panose="020B0604020202020204" pitchFamily="34" charset="0"/>
                <a:cs typeface="Arial" panose="020B0604020202020204" pitchFamily="34" charset="0"/>
              </a:rPr>
              <a:t>контракта ПИР+СМР:</a:t>
            </a:r>
            <a:endParaRPr lang="ru-RU" dirty="0">
              <a:latin typeface="Arial" panose="020B0604020202020204" pitchFamily="34" charset="0"/>
              <a:cs typeface="Arial" panose="020B0604020202020204" pitchFamily="34" charset="0"/>
            </a:endParaRPr>
          </a:p>
          <a:p>
            <a:pPr algn="just"/>
            <a:r>
              <a:rPr lang="ru-RU" b="1" dirty="0">
                <a:latin typeface="Arial" panose="020B0604020202020204" pitchFamily="34" charset="0"/>
                <a:cs typeface="Arial" panose="020B0604020202020204" pitchFamily="34" charset="0"/>
              </a:rPr>
              <a:t>а) </a:t>
            </a:r>
            <a:r>
              <a:rPr lang="ru-RU" dirty="0">
                <a:latin typeface="Arial" panose="020B0604020202020204" pitchFamily="34" charset="0"/>
                <a:cs typeface="Arial" panose="020B0604020202020204" pitchFamily="34" charset="0"/>
              </a:rPr>
              <a:t>получено </a:t>
            </a:r>
            <a:r>
              <a:rPr lang="ru-RU" dirty="0">
                <a:solidFill>
                  <a:srgbClr val="C00000"/>
                </a:solidFill>
                <a:latin typeface="Arial" panose="020B0604020202020204" pitchFamily="34" charset="0"/>
                <a:cs typeface="Arial" panose="020B0604020202020204" pitchFamily="34" charset="0"/>
              </a:rPr>
              <a:t>заключение по результатам технологического и ценового аудита </a:t>
            </a:r>
            <a:r>
              <a:rPr lang="ru-RU" dirty="0">
                <a:latin typeface="Arial" panose="020B0604020202020204" pitchFamily="34" charset="0"/>
                <a:cs typeface="Arial" panose="020B0604020202020204" pitchFamily="34" charset="0"/>
              </a:rPr>
              <a:t>обоснования инвестиций, осуществляемых в инвестиционный проект по созданию ОКС</a:t>
            </a:r>
          </a:p>
          <a:p>
            <a:pPr algn="just"/>
            <a:r>
              <a:rPr lang="ru-RU" b="1" dirty="0">
                <a:latin typeface="Arial" panose="020B0604020202020204" pitchFamily="34" charset="0"/>
                <a:cs typeface="Arial" panose="020B0604020202020204" pitchFamily="34" charset="0"/>
              </a:rPr>
              <a:t>б) </a:t>
            </a:r>
            <a:r>
              <a:rPr lang="ru-RU" dirty="0">
                <a:solidFill>
                  <a:srgbClr val="C00000"/>
                </a:solidFill>
                <a:latin typeface="Arial" panose="020B0604020202020204" pitchFamily="34" charset="0"/>
                <a:cs typeface="Arial" panose="020B0604020202020204" pitchFamily="34" charset="0"/>
              </a:rPr>
              <a:t>решение о заключении контракта принято Правительством РФ </a:t>
            </a:r>
            <a:r>
              <a:rPr lang="ru-RU" dirty="0">
                <a:latin typeface="Arial" panose="020B0604020202020204" pitchFamily="34" charset="0"/>
                <a:cs typeface="Arial" panose="020B0604020202020204" pitchFamily="34" charset="0"/>
              </a:rPr>
              <a:t>или федеральным ГРБСом, </a:t>
            </a:r>
            <a:r>
              <a:rPr lang="ru-RU" dirty="0">
                <a:solidFill>
                  <a:srgbClr val="C00000"/>
                </a:solidFill>
                <a:latin typeface="Arial" panose="020B0604020202020204" pitchFamily="34" charset="0"/>
                <a:cs typeface="Arial" panose="020B0604020202020204" pitchFamily="34" charset="0"/>
              </a:rPr>
              <a:t>высшим должностным лицом субъекта </a:t>
            </a:r>
            <a:r>
              <a:rPr lang="ru-RU" dirty="0">
                <a:latin typeface="Arial" panose="020B0604020202020204" pitchFamily="34" charset="0"/>
                <a:cs typeface="Arial" panose="020B0604020202020204" pitchFamily="34" charset="0"/>
              </a:rPr>
              <a:t>РФ или </a:t>
            </a:r>
            <a:r>
              <a:rPr lang="ru-RU" dirty="0">
                <a:solidFill>
                  <a:srgbClr val="C00000"/>
                </a:solidFill>
                <a:latin typeface="Arial" panose="020B0604020202020204" pitchFamily="34" charset="0"/>
                <a:cs typeface="Arial" panose="020B0604020202020204" pitchFamily="34" charset="0"/>
              </a:rPr>
              <a:t>главой муниципального образования</a:t>
            </a:r>
            <a:r>
              <a:rPr lang="ru-RU" dirty="0">
                <a:latin typeface="Arial" panose="020B0604020202020204" pitchFamily="34" charset="0"/>
                <a:cs typeface="Arial" panose="020B0604020202020204" pitchFamily="34" charset="0"/>
              </a:rPr>
              <a:t> </a:t>
            </a:r>
          </a:p>
          <a:p>
            <a:r>
              <a:rPr lang="ru-RU" dirty="0">
                <a:latin typeface="Arial" panose="020B0604020202020204" pitchFamily="34" charset="0"/>
                <a:cs typeface="Arial" panose="020B0604020202020204" pitchFamily="34" charset="0"/>
              </a:rPr>
              <a:t> </a:t>
            </a:r>
          </a:p>
          <a:p>
            <a:pPr algn="just"/>
            <a:r>
              <a:rPr lang="ru-RU" dirty="0">
                <a:latin typeface="Arial" panose="020B0604020202020204" pitchFamily="34" charset="0"/>
                <a:cs typeface="Arial" panose="020B0604020202020204" pitchFamily="34" charset="0"/>
              </a:rPr>
              <a:t>Контракт должен предусматривать следующие </a:t>
            </a:r>
            <a:r>
              <a:rPr lang="ru-RU" b="1" dirty="0">
                <a:latin typeface="Arial" panose="020B0604020202020204" pitchFamily="34" charset="0"/>
                <a:cs typeface="Arial" panose="020B0604020202020204" pitchFamily="34" charset="0"/>
              </a:rPr>
              <a:t>условия</a:t>
            </a:r>
            <a:r>
              <a:rPr lang="ru-RU" dirty="0">
                <a:latin typeface="Arial" panose="020B0604020202020204" pitchFamily="34" charset="0"/>
                <a:cs typeface="Arial" panose="020B0604020202020204" pitchFamily="34" charset="0"/>
              </a:rPr>
              <a:t>:</a:t>
            </a:r>
          </a:p>
          <a:p>
            <a:pPr algn="just"/>
            <a:r>
              <a:rPr lang="ru-RU" dirty="0">
                <a:latin typeface="Arial" panose="020B0604020202020204" pitchFamily="34" charset="0"/>
                <a:cs typeface="Arial" panose="020B0604020202020204" pitchFamily="34" charset="0"/>
              </a:rPr>
              <a:t>а) подготовка ПД осуществляется в соответствии с заданием на проектирование ОКС, утвержденным заказчиком до заключения контракта и являющимся неотъемлемой частью документации о закупке;</a:t>
            </a:r>
          </a:p>
          <a:p>
            <a:pPr algn="just"/>
            <a:r>
              <a:rPr lang="ru-RU" dirty="0">
                <a:latin typeface="Arial" panose="020B0604020202020204" pitchFamily="34" charset="0"/>
                <a:cs typeface="Arial" panose="020B0604020202020204" pitchFamily="34" charset="0"/>
              </a:rPr>
              <a:t>б) наличие </a:t>
            </a:r>
            <a:r>
              <a:rPr lang="ru-RU" dirty="0">
                <a:solidFill>
                  <a:srgbClr val="C00000"/>
                </a:solidFill>
                <a:latin typeface="Arial" panose="020B0604020202020204" pitchFamily="34" charset="0"/>
                <a:cs typeface="Arial" panose="020B0604020202020204" pitchFamily="34" charset="0"/>
              </a:rPr>
              <a:t>отдельного этапа</a:t>
            </a:r>
            <a:r>
              <a:rPr lang="ru-RU" dirty="0">
                <a:latin typeface="Arial" panose="020B0604020202020204" pitchFamily="34" charset="0"/>
                <a:cs typeface="Arial" panose="020B0604020202020204" pitchFamily="34" charset="0"/>
              </a:rPr>
              <a:t>, в рамках которого осуществляется архитектурно-строительное проектирование и выполнение инженерных изысканий, </a:t>
            </a:r>
            <a:r>
              <a:rPr lang="ru-RU" dirty="0">
                <a:solidFill>
                  <a:srgbClr val="C00000"/>
                </a:solidFill>
                <a:latin typeface="Arial" panose="020B0604020202020204" pitchFamily="34" charset="0"/>
                <a:cs typeface="Arial" panose="020B0604020202020204" pitchFamily="34" charset="0"/>
              </a:rPr>
              <a:t>оплата</a:t>
            </a:r>
            <a:r>
              <a:rPr lang="ru-RU" dirty="0">
                <a:latin typeface="Arial" panose="020B0604020202020204" pitchFamily="34" charset="0"/>
                <a:cs typeface="Arial" panose="020B0604020202020204" pitchFamily="34" charset="0"/>
              </a:rPr>
              <a:t> которых производится </a:t>
            </a:r>
            <a:r>
              <a:rPr lang="ru-RU" dirty="0">
                <a:solidFill>
                  <a:srgbClr val="C00000"/>
                </a:solidFill>
                <a:latin typeface="Arial" panose="020B0604020202020204" pitchFamily="34" charset="0"/>
                <a:cs typeface="Arial" panose="020B0604020202020204" pitchFamily="34" charset="0"/>
              </a:rPr>
              <a:t>после </a:t>
            </a:r>
            <a:r>
              <a:rPr lang="ru-RU" dirty="0">
                <a:latin typeface="Arial" panose="020B0604020202020204" pitchFamily="34" charset="0"/>
                <a:cs typeface="Arial" panose="020B0604020202020204" pitchFamily="34" charset="0"/>
              </a:rPr>
              <a:t>получения положительного заключения </a:t>
            </a:r>
            <a:r>
              <a:rPr lang="ru-RU" dirty="0" err="1" smtClean="0">
                <a:solidFill>
                  <a:srgbClr val="C00000"/>
                </a:solidFill>
                <a:latin typeface="Arial" panose="020B0604020202020204" pitchFamily="34" charset="0"/>
                <a:cs typeface="Arial" panose="020B0604020202020204" pitchFamily="34" charset="0"/>
              </a:rPr>
              <a:t>госэкспертизы</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ПД (ИИ) и положительного заключения о достоверности определения </a:t>
            </a:r>
            <a:r>
              <a:rPr lang="ru-RU" dirty="0" smtClean="0">
                <a:latin typeface="Arial" panose="020B0604020202020204" pitchFamily="34" charset="0"/>
                <a:cs typeface="Arial" panose="020B0604020202020204" pitchFamily="34" charset="0"/>
              </a:rPr>
              <a:t>сметной </a:t>
            </a:r>
            <a:r>
              <a:rPr lang="ru-RU" dirty="0">
                <a:latin typeface="Arial" panose="020B0604020202020204" pitchFamily="34" charset="0"/>
                <a:cs typeface="Arial" panose="020B0604020202020204" pitchFamily="34" charset="0"/>
              </a:rPr>
              <a:t>стоимости строительства ОКС;</a:t>
            </a:r>
          </a:p>
          <a:p>
            <a:pPr algn="just"/>
            <a:r>
              <a:rPr lang="ru-RU" dirty="0">
                <a:latin typeface="Arial" panose="020B0604020202020204" pitchFamily="34" charset="0"/>
                <a:cs typeface="Arial" panose="020B0604020202020204" pitchFamily="34" charset="0"/>
              </a:rPr>
              <a:t>в) </a:t>
            </a:r>
            <a:r>
              <a:rPr lang="ru-RU" dirty="0">
                <a:solidFill>
                  <a:srgbClr val="C00000"/>
                </a:solidFill>
                <a:latin typeface="Arial" panose="020B0604020202020204" pitchFamily="34" charset="0"/>
                <a:cs typeface="Arial" panose="020B0604020202020204" pitchFamily="34" charset="0"/>
              </a:rPr>
              <a:t>сметная стоимость </a:t>
            </a:r>
            <a:r>
              <a:rPr lang="ru-RU" dirty="0">
                <a:latin typeface="Arial" panose="020B0604020202020204" pitchFamily="34" charset="0"/>
                <a:cs typeface="Arial" panose="020B0604020202020204" pitchFamily="34" charset="0"/>
              </a:rPr>
              <a:t>строительства, включая затраты </a:t>
            </a:r>
            <a:r>
              <a:rPr lang="ru-RU" dirty="0" smtClean="0">
                <a:latin typeface="Arial" panose="020B0604020202020204" pitchFamily="34" charset="0"/>
                <a:cs typeface="Arial" panose="020B0604020202020204" pitchFamily="34" charset="0"/>
              </a:rPr>
              <a:t>на ПИР</a:t>
            </a:r>
            <a:r>
              <a:rPr lang="ru-RU" dirty="0">
                <a:latin typeface="Arial" panose="020B0604020202020204" pitchFamily="34" charset="0"/>
                <a:cs typeface="Arial" panose="020B0604020202020204" pitchFamily="34" charset="0"/>
              </a:rPr>
              <a:t>, </a:t>
            </a:r>
            <a:r>
              <a:rPr lang="ru-RU" dirty="0">
                <a:solidFill>
                  <a:srgbClr val="C00000"/>
                </a:solidFill>
                <a:latin typeface="Arial" panose="020B0604020202020204" pitchFamily="34" charset="0"/>
                <a:cs typeface="Arial" panose="020B0604020202020204" pitchFamily="34" charset="0"/>
              </a:rPr>
              <a:t>не превышает цены контракта</a:t>
            </a:r>
            <a:r>
              <a:rPr lang="ru-RU" dirty="0">
                <a:latin typeface="Arial" panose="020B0604020202020204" pitchFamily="34" charset="0"/>
                <a:cs typeface="Arial" panose="020B0604020202020204" pitchFamily="34" charset="0"/>
              </a:rPr>
              <a:t>, установленной с использованием конкурентных способов определения поставщиков или цены контракта, заключаемого с единственным поставщиком;</a:t>
            </a:r>
          </a:p>
        </p:txBody>
      </p:sp>
    </p:spTree>
    <p:extLst>
      <p:ext uri="{BB962C8B-B14F-4D97-AF65-F5344CB8AC3E}">
        <p14:creationId xmlns:p14="http://schemas.microsoft.com/office/powerpoint/2010/main" val="2697271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137861"/>
            <a:ext cx="8498520" cy="1431161"/>
          </a:xfrm>
        </p:spPr>
        <p:txBody>
          <a:bodyPr/>
          <a:lstStyle/>
          <a:p>
            <a:r>
              <a:rPr lang="ru-RU" dirty="0" smtClean="0">
                <a:solidFill>
                  <a:srgbClr val="FF0000"/>
                </a:solidFill>
              </a:rPr>
              <a:t>*</a:t>
            </a:r>
            <a:r>
              <a:rPr lang="ru-RU" dirty="0" smtClean="0">
                <a:solidFill>
                  <a:srgbClr val="00B050"/>
                </a:solidFill>
              </a:rPr>
              <a:t> </a:t>
            </a:r>
            <a:r>
              <a:rPr lang="ru-RU" sz="2000" dirty="0" smtClean="0">
                <a:solidFill>
                  <a:srgbClr val="002060"/>
                </a:solidFill>
                <a:latin typeface="Arial" panose="020B0604020202020204" pitchFamily="34" charset="0"/>
                <a:cs typeface="Arial" panose="020B0604020202020204" pitchFamily="34" charset="0"/>
              </a:rPr>
              <a:t>Постановление </a:t>
            </a:r>
            <a:r>
              <a:rPr lang="ru-RU" sz="2000" dirty="0">
                <a:solidFill>
                  <a:srgbClr val="002060"/>
                </a:solidFill>
                <a:latin typeface="Arial" panose="020B0604020202020204" pitchFamily="34" charset="0"/>
                <a:cs typeface="Arial" panose="020B0604020202020204" pitchFamily="34" charset="0"/>
              </a:rPr>
              <a:t>Правительства РФ от 12.05.2017 </a:t>
            </a:r>
            <a:r>
              <a:rPr lang="ru-RU" sz="2000" dirty="0" smtClean="0">
                <a:solidFill>
                  <a:srgbClr val="002060"/>
                </a:solidFill>
                <a:latin typeface="Arial" panose="020B0604020202020204" pitchFamily="34" charset="0"/>
                <a:cs typeface="Arial" panose="020B0604020202020204" pitchFamily="34" charset="0"/>
              </a:rPr>
              <a:t>№ 563</a:t>
            </a:r>
            <a:br>
              <a:rPr lang="ru-RU" sz="2000" dirty="0" smtClean="0">
                <a:solidFill>
                  <a:srgbClr val="002060"/>
                </a:solidFill>
                <a:latin typeface="Arial" panose="020B0604020202020204" pitchFamily="34" charset="0"/>
                <a:cs typeface="Arial" panose="020B0604020202020204" pitchFamily="34" charset="0"/>
              </a:rPr>
            </a:br>
            <a:r>
              <a:rPr lang="ru-RU" sz="2000" dirty="0" smtClean="0">
                <a:solidFill>
                  <a:srgbClr val="002060"/>
                </a:solidFill>
                <a:latin typeface="Arial" panose="020B0604020202020204" pitchFamily="34" charset="0"/>
                <a:cs typeface="Arial" panose="020B0604020202020204" pitchFamily="34" charset="0"/>
              </a:rPr>
              <a:t/>
            </a:r>
            <a:br>
              <a:rPr lang="ru-RU" sz="2000" dirty="0" smtClean="0">
                <a:solidFill>
                  <a:srgbClr val="002060"/>
                </a:solidFill>
                <a:latin typeface="Arial" panose="020B0604020202020204" pitchFamily="34" charset="0"/>
                <a:cs typeface="Arial" panose="020B0604020202020204" pitchFamily="34" charset="0"/>
              </a:rPr>
            </a:br>
            <a:r>
              <a:rPr lang="ru-RU" sz="2000" dirty="0" smtClean="0">
                <a:solidFill>
                  <a:srgbClr val="C00000"/>
                </a:solidFill>
                <a:latin typeface="Arial" panose="020B0604020202020204" pitchFamily="34" charset="0"/>
                <a:cs typeface="Arial" panose="020B0604020202020204" pitchFamily="34" charset="0"/>
              </a:rPr>
              <a:t>Формула цены контракта:</a:t>
            </a:r>
            <a:r>
              <a:rPr lang="ru-RU" sz="2000" dirty="0">
                <a:solidFill>
                  <a:srgbClr val="C00000"/>
                </a:solidFill>
                <a:latin typeface="Arial" panose="020B0604020202020204" pitchFamily="34" charset="0"/>
                <a:cs typeface="Arial" panose="020B0604020202020204" pitchFamily="34" charset="0"/>
              </a:rPr>
              <a:t/>
            </a:r>
            <a:br>
              <a:rPr lang="ru-RU" sz="2000" dirty="0">
                <a:solidFill>
                  <a:srgbClr val="C00000"/>
                </a:solidFill>
                <a:latin typeface="Arial" panose="020B0604020202020204" pitchFamily="34" charset="0"/>
                <a:cs typeface="Arial" panose="020B0604020202020204" pitchFamily="34" charset="0"/>
              </a:rPr>
            </a:br>
            <a:endParaRPr lang="ru-RU" sz="2000" dirty="0">
              <a:solidFill>
                <a:srgbClr val="C00000"/>
              </a:solidFill>
              <a:latin typeface="Arial" panose="020B0604020202020204" pitchFamily="34" charset="0"/>
              <a:cs typeface="Arial" panose="020B0604020202020204" pitchFamily="34" charset="0"/>
            </a:endParaRPr>
          </a:p>
        </p:txBody>
      </p:sp>
      <p:sp>
        <p:nvSpPr>
          <p:cNvPr id="4" name="Объект 3"/>
          <p:cNvSpPr>
            <a:spLocks noGrp="1"/>
          </p:cNvSpPr>
          <p:nvPr>
            <p:ph sz="quarter" idx="10"/>
          </p:nvPr>
        </p:nvSpPr>
        <p:spPr>
          <a:xfrm>
            <a:off x="317500" y="1426472"/>
            <a:ext cx="10210800" cy="5410200"/>
          </a:xfrm>
        </p:spPr>
        <p:txBody>
          <a:bodyPr/>
          <a:lstStyle/>
          <a:p>
            <a:r>
              <a:rPr lang="ru-RU" sz="1600" dirty="0" smtClean="0"/>
              <a:t>С </a:t>
            </a:r>
            <a:r>
              <a:rPr lang="ru-RU" sz="1600" dirty="0"/>
              <a:t>- сметная стоимость строительства </a:t>
            </a:r>
            <a:r>
              <a:rPr lang="ru-RU" sz="1600" dirty="0" smtClean="0"/>
              <a:t>в </a:t>
            </a:r>
            <a:r>
              <a:rPr lang="ru-RU" sz="1600" dirty="0"/>
              <a:t>соответствии с </a:t>
            </a:r>
            <a:r>
              <a:rPr lang="ru-RU" sz="1600" dirty="0" smtClean="0"/>
              <a:t>ПД, прошедшей </a:t>
            </a:r>
            <a:r>
              <a:rPr lang="ru-RU" sz="1600" dirty="0" err="1" smtClean="0"/>
              <a:t>госэкспертизу</a:t>
            </a:r>
            <a:r>
              <a:rPr lang="ru-RU" sz="1600" dirty="0" smtClean="0"/>
              <a:t>;</a:t>
            </a:r>
            <a:endParaRPr lang="ru-RU" sz="1600" dirty="0"/>
          </a:p>
          <a:p>
            <a:r>
              <a:rPr lang="ru-RU" sz="1600" dirty="0"/>
              <a:t>Цкк - цена контракта, </a:t>
            </a:r>
            <a:r>
              <a:rPr lang="ru-RU" sz="1600" dirty="0" smtClean="0"/>
              <a:t>предложенная участником закупки;</a:t>
            </a:r>
            <a:endParaRPr lang="ru-RU" sz="1600" dirty="0"/>
          </a:p>
          <a:p>
            <a:r>
              <a:rPr lang="ru-RU" sz="1600" dirty="0"/>
              <a:t>А - переменная, значение которой устанавливается:</a:t>
            </a:r>
          </a:p>
          <a:p>
            <a:r>
              <a:rPr lang="ru-RU" sz="1600" dirty="0"/>
              <a:t>- равным С (если </a:t>
            </a:r>
            <a:r>
              <a:rPr lang="ru-RU" sz="1600" dirty="0" err="1" smtClean="0"/>
              <a:t>госэкспертиза</a:t>
            </a:r>
            <a:r>
              <a:rPr lang="ru-RU" sz="1600" dirty="0" smtClean="0"/>
              <a:t> оставила или увеличила сметную стоимость), </a:t>
            </a:r>
            <a:endParaRPr lang="ru-RU" sz="1600" dirty="0"/>
          </a:p>
          <a:p>
            <a:r>
              <a:rPr lang="ru-RU" sz="1600" dirty="0"/>
              <a:t>- равным </a:t>
            </a:r>
            <a:r>
              <a:rPr lang="ru-RU" sz="1600" dirty="0" err="1"/>
              <a:t>Цкк</a:t>
            </a:r>
            <a:r>
              <a:rPr lang="ru-RU" sz="1600" dirty="0"/>
              <a:t> (если </a:t>
            </a:r>
            <a:r>
              <a:rPr lang="ru-RU" sz="1600" dirty="0" err="1"/>
              <a:t>госэкспертиза</a:t>
            </a:r>
            <a:r>
              <a:rPr lang="ru-RU" sz="1600" dirty="0"/>
              <a:t> </a:t>
            </a:r>
            <a:r>
              <a:rPr lang="ru-RU" sz="1600" dirty="0" smtClean="0"/>
              <a:t>уменьшила </a:t>
            </a:r>
            <a:r>
              <a:rPr lang="ru-RU" sz="1600" dirty="0"/>
              <a:t>сметную стоимость)</a:t>
            </a:r>
          </a:p>
          <a:p>
            <a:r>
              <a:rPr lang="ru-RU" sz="1600" dirty="0">
                <a:latin typeface="Arial" panose="020B0604020202020204" pitchFamily="34" charset="0"/>
                <a:cs typeface="Arial" panose="020B0604020202020204" pitchFamily="34" charset="0"/>
              </a:rPr>
              <a:t> </a:t>
            </a:r>
          </a:p>
          <a:p>
            <a:r>
              <a:rPr lang="ru-RU" sz="1600" dirty="0"/>
              <a:t>Пример:</a:t>
            </a:r>
          </a:p>
          <a:p>
            <a:r>
              <a:rPr lang="ru-RU" sz="1600" dirty="0" err="1"/>
              <a:t>Цкк</a:t>
            </a:r>
            <a:r>
              <a:rPr lang="ru-RU" sz="1600" dirty="0"/>
              <a:t> </a:t>
            </a:r>
            <a:r>
              <a:rPr lang="ru-RU" sz="1600" dirty="0" smtClean="0"/>
              <a:t>– 100, экспертиза </a:t>
            </a:r>
            <a:r>
              <a:rPr lang="ru-RU" sz="1600" dirty="0"/>
              <a:t>одобрила - 90</a:t>
            </a:r>
          </a:p>
          <a:p>
            <a:r>
              <a:rPr lang="ru-RU" sz="1600" dirty="0"/>
              <a:t> </a:t>
            </a:r>
          </a:p>
          <a:p>
            <a:r>
              <a:rPr lang="ru-RU" sz="1600" dirty="0" smtClean="0"/>
              <a:t>1) ПД </a:t>
            </a:r>
            <a:r>
              <a:rPr lang="ru-RU" sz="1600" dirty="0"/>
              <a:t>- 95, А=Цкк</a:t>
            </a:r>
          </a:p>
          <a:p>
            <a:r>
              <a:rPr lang="ru-RU" sz="1600" dirty="0"/>
              <a:t>Цк=90+(100-100)/2=90, то есть Цк=С</a:t>
            </a:r>
          </a:p>
          <a:p>
            <a:r>
              <a:rPr lang="ru-RU" sz="1600" dirty="0"/>
              <a:t> </a:t>
            </a:r>
          </a:p>
          <a:p>
            <a:r>
              <a:rPr lang="ru-RU" sz="1600" dirty="0" smtClean="0"/>
              <a:t>2) ПД </a:t>
            </a:r>
            <a:r>
              <a:rPr lang="ru-RU" sz="1600" dirty="0"/>
              <a:t>- 90, А=С</a:t>
            </a:r>
          </a:p>
          <a:p>
            <a:r>
              <a:rPr lang="ru-RU" sz="1600" dirty="0"/>
              <a:t>Цк=90+(100-90)/2=</a:t>
            </a:r>
            <a:r>
              <a:rPr lang="ru-RU" sz="1600" dirty="0">
                <a:solidFill>
                  <a:srgbClr val="C00000"/>
                </a:solidFill>
              </a:rPr>
              <a:t>95</a:t>
            </a:r>
          </a:p>
          <a:p>
            <a:r>
              <a:rPr lang="ru-RU" sz="1600" dirty="0"/>
              <a:t> </a:t>
            </a:r>
          </a:p>
          <a:p>
            <a:r>
              <a:rPr lang="ru-RU" sz="1600" dirty="0" smtClean="0"/>
              <a:t>3) ПД </a:t>
            </a:r>
            <a:r>
              <a:rPr lang="ru-RU" sz="1600" dirty="0"/>
              <a:t>- 85, А=С</a:t>
            </a:r>
          </a:p>
          <a:p>
            <a:r>
              <a:rPr lang="ru-RU" sz="1600" dirty="0" err="1" smtClean="0"/>
              <a:t>Цк</a:t>
            </a:r>
            <a:r>
              <a:rPr lang="ru-RU" sz="1600" dirty="0" smtClean="0"/>
              <a:t>=90+(100-90)/2=</a:t>
            </a:r>
            <a:r>
              <a:rPr lang="ru-RU" sz="1600" dirty="0" smtClean="0">
                <a:solidFill>
                  <a:srgbClr val="C00000"/>
                </a:solidFill>
              </a:rPr>
              <a:t>95</a:t>
            </a:r>
          </a:p>
          <a:p>
            <a:endParaRPr lang="ru-RU" sz="1600" dirty="0"/>
          </a:p>
          <a:p>
            <a:r>
              <a:rPr lang="ru-RU" dirty="0"/>
              <a:t>П</a:t>
            </a:r>
            <a:r>
              <a:rPr lang="ru-RU" dirty="0" smtClean="0"/>
              <a:t>одрядчик </a:t>
            </a:r>
            <a:r>
              <a:rPr lang="ru-RU" dirty="0"/>
              <a:t>не вправе требовать увеличения цены контракта, а заказчик ее уменьшения, в том числе в случае, когда в момент заключения контракта исключалась возможность предусмотреть полный объем подлежащих выполнению работ или необходимых для этого расходов.</a:t>
            </a:r>
          </a:p>
          <a:p>
            <a:endParaRPr lang="ru-RU" sz="1600" dirty="0">
              <a:latin typeface="Arial" panose="020B0604020202020204" pitchFamily="34" charset="0"/>
              <a:cs typeface="Arial" panose="020B0604020202020204" pitchFamily="34" charset="0"/>
            </a:endParaRPr>
          </a:p>
        </p:txBody>
      </p:sp>
      <p:pic>
        <p:nvPicPr>
          <p:cNvPr id="11" name="Рисунок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4300" y="805533"/>
            <a:ext cx="2590800" cy="609600"/>
          </a:xfrm>
          <a:prstGeom prst="rect">
            <a:avLst/>
          </a:prstGeom>
          <a:noFill/>
          <a:ln>
            <a:noFill/>
          </a:ln>
        </p:spPr>
      </p:pic>
    </p:spTree>
    <p:extLst>
      <p:ext uri="{BB962C8B-B14F-4D97-AF65-F5344CB8AC3E}">
        <p14:creationId xmlns:p14="http://schemas.microsoft.com/office/powerpoint/2010/main" val="804175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300" y="123825"/>
            <a:ext cx="8498520" cy="1292662"/>
          </a:xfrm>
        </p:spPr>
        <p:txBody>
          <a:bodyPr/>
          <a:lstStyle/>
          <a:p>
            <a:r>
              <a:rPr lang="ru-RU" sz="2800" dirty="0">
                <a:solidFill>
                  <a:srgbClr val="FF0000"/>
                </a:solidFill>
              </a:rPr>
              <a:t>Постановление Правительства РФ </a:t>
            </a:r>
            <a:br>
              <a:rPr lang="ru-RU" sz="2800" dirty="0">
                <a:solidFill>
                  <a:srgbClr val="FF0000"/>
                </a:solidFill>
              </a:rPr>
            </a:br>
            <a:r>
              <a:rPr lang="ru-RU" sz="2800" dirty="0">
                <a:solidFill>
                  <a:srgbClr val="FF0000"/>
                </a:solidFill>
              </a:rPr>
              <a:t>от 12.05.2017 № 563 </a:t>
            </a:r>
            <a:r>
              <a:rPr lang="ru-RU" sz="2800" dirty="0" smtClean="0">
                <a:solidFill>
                  <a:srgbClr val="002060"/>
                </a:solidFill>
              </a:rPr>
              <a:t/>
            </a:r>
            <a:br>
              <a:rPr lang="ru-RU" sz="2800" dirty="0" smtClean="0">
                <a:solidFill>
                  <a:srgbClr val="002060"/>
                </a:solidFill>
              </a:rPr>
            </a:br>
            <a:r>
              <a:rPr lang="ru-RU" sz="2800" dirty="0" smtClean="0"/>
              <a:t>Административная практика</a:t>
            </a:r>
            <a:endParaRPr lang="ru-RU" sz="2800" dirty="0"/>
          </a:p>
        </p:txBody>
      </p:sp>
      <p:sp>
        <p:nvSpPr>
          <p:cNvPr id="3" name="Объект 2"/>
          <p:cNvSpPr>
            <a:spLocks noGrp="1"/>
          </p:cNvSpPr>
          <p:nvPr>
            <p:ph sz="quarter" idx="10"/>
          </p:nvPr>
        </p:nvSpPr>
        <p:spPr>
          <a:xfrm>
            <a:off x="469900" y="1571625"/>
            <a:ext cx="9755188" cy="5029200"/>
          </a:xfrm>
        </p:spPr>
        <p:txBody>
          <a:bodyPr/>
          <a:lstStyle/>
          <a:p>
            <a:pPr algn="just"/>
            <a:r>
              <a:rPr lang="ru-RU" sz="1600" b="1" dirty="0" smtClean="0"/>
              <a:t>ТОЛЬКО ОДНО СРО</a:t>
            </a:r>
          </a:p>
          <a:p>
            <a:pPr algn="just"/>
            <a:r>
              <a:rPr lang="ru-RU" sz="1600" dirty="0" smtClean="0"/>
              <a:t>«… учитывая</a:t>
            </a:r>
            <a:r>
              <a:rPr lang="ru-RU" sz="1600" dirty="0"/>
              <a:t>, что результатом выполнения работ по контракту является ввод объекта капитального строительства, </a:t>
            </a:r>
            <a:r>
              <a:rPr lang="ru-RU" sz="1600" dirty="0" smtClean="0"/>
              <a:t>участник </a:t>
            </a:r>
            <a:r>
              <a:rPr lang="ru-RU" sz="1600" dirty="0"/>
              <a:t>закупки </a:t>
            </a:r>
            <a:r>
              <a:rPr lang="ru-RU" sz="1600" dirty="0" smtClean="0"/>
              <a:t>должен </a:t>
            </a:r>
            <a:r>
              <a:rPr lang="ru-RU" sz="1600" dirty="0"/>
              <a:t>является членом саморегулируемой организации в области строительства, что подтверждается в соответствии с требованиями </a:t>
            </a:r>
            <a:r>
              <a:rPr lang="ru-RU" sz="1600" dirty="0" err="1"/>
              <a:t>ГрК</a:t>
            </a:r>
            <a:r>
              <a:rPr lang="ru-RU" sz="1600" dirty="0"/>
              <a:t> РФ</a:t>
            </a:r>
            <a:r>
              <a:rPr lang="ru-RU" sz="1600" dirty="0" smtClean="0"/>
              <a:t>. …»</a:t>
            </a:r>
            <a:endParaRPr lang="ru-RU" sz="1600" dirty="0"/>
          </a:p>
          <a:p>
            <a:pPr algn="r"/>
            <a:r>
              <a:rPr lang="ru-RU" sz="1600" i="1" dirty="0">
                <a:solidFill>
                  <a:srgbClr val="0063A1"/>
                </a:solidFill>
              </a:rPr>
              <a:t>Решение ФАС России от 21.08.2018 по делу N 18/44/105/106</a:t>
            </a:r>
          </a:p>
          <a:p>
            <a:pPr algn="just"/>
            <a:r>
              <a:rPr lang="ru-RU" sz="1600" dirty="0" smtClean="0"/>
              <a:t/>
            </a:r>
            <a:br>
              <a:rPr lang="ru-RU" sz="1600" dirty="0" smtClean="0"/>
            </a:br>
            <a:r>
              <a:rPr lang="ru-RU" sz="1600" b="1" dirty="0" smtClean="0"/>
              <a:t>ЗАКЛЮЧЕНИЕ ДОЛЖНО БЫТЬ РАЗМЕЩЕНО В ЕИС</a:t>
            </a:r>
          </a:p>
          <a:p>
            <a:pPr algn="just"/>
            <a:r>
              <a:rPr lang="ru-RU" sz="1600" dirty="0" smtClean="0"/>
              <a:t>«… заключение </a:t>
            </a:r>
            <a:r>
              <a:rPr lang="ru-RU" sz="1600" dirty="0"/>
              <a:t>о проведении технологического и ценового аудита, на основании которого осуществляется обоснование инвестиций, осуществляемых в инвестиционный проект по созданию объекта капитального строительства, в отношении которого планируется заключение контракта, Заказчиком, Уполномоченным органом в ЕИС не размещен, что, по мнению Комиссии, вводит участников закупки в заблуждение, что, в свою очередь не соответствует части 1 статьи 50 Закона о контрактной </a:t>
            </a:r>
            <a:r>
              <a:rPr lang="ru-RU" sz="1600" dirty="0" smtClean="0"/>
              <a:t>системе…»</a:t>
            </a:r>
            <a:endParaRPr lang="ru-RU" sz="1600" dirty="0"/>
          </a:p>
          <a:p>
            <a:pPr algn="r"/>
            <a:r>
              <a:rPr lang="ru-RU" sz="1600" i="1" dirty="0">
                <a:solidFill>
                  <a:srgbClr val="0063A1"/>
                </a:solidFill>
              </a:rPr>
              <a:t>Решение ФАС России от 18.09.2018 по делу </a:t>
            </a:r>
            <a:r>
              <a:rPr lang="ru-RU" sz="1600" i="1" dirty="0" smtClean="0">
                <a:solidFill>
                  <a:srgbClr val="0063A1"/>
                </a:solidFill>
              </a:rPr>
              <a:t>№ </a:t>
            </a:r>
            <a:r>
              <a:rPr lang="ru-RU" sz="1600" i="1" dirty="0">
                <a:solidFill>
                  <a:srgbClr val="0063A1"/>
                </a:solidFill>
              </a:rPr>
              <a:t>18/44/105/1219</a:t>
            </a:r>
          </a:p>
          <a:p>
            <a:pPr algn="just"/>
            <a:endParaRPr lang="ru-RU" sz="1600" dirty="0"/>
          </a:p>
          <a:p>
            <a:pPr algn="just"/>
            <a:r>
              <a:rPr lang="ru-RU" sz="1600" b="1" dirty="0" smtClean="0"/>
              <a:t>ПРИМЕНЯЕТСЯ К СТРОИТЕЛЬСТВУ, НО НЕ К РЕКОНСТРУКЦИИ</a:t>
            </a:r>
          </a:p>
          <a:p>
            <a:pPr algn="just"/>
            <a:r>
              <a:rPr lang="ru-RU" sz="1600" dirty="0" smtClean="0"/>
              <a:t>« …поскольку </a:t>
            </a:r>
            <a:r>
              <a:rPr lang="ru-RU" sz="1600" dirty="0"/>
              <a:t>объектом закупки </a:t>
            </a:r>
            <a:r>
              <a:rPr lang="ru-RU" sz="1600" dirty="0" smtClean="0"/>
              <a:t>является </a:t>
            </a:r>
            <a:r>
              <a:rPr lang="ru-RU" sz="1600" dirty="0"/>
              <a:t>выполнение работ </a:t>
            </a:r>
            <a:r>
              <a:rPr lang="ru-RU" sz="1600" b="1" dirty="0"/>
              <a:t>по реконструкции </a:t>
            </a:r>
            <a:r>
              <a:rPr lang="ru-RU" sz="1600" dirty="0"/>
              <a:t>животноводческой фермы, следовательно, действие вышеуказанного постановления на осуществляемую закупку не распространяется</a:t>
            </a:r>
            <a:r>
              <a:rPr lang="ru-RU" sz="1600" dirty="0" smtClean="0"/>
              <a:t>.»</a:t>
            </a:r>
          </a:p>
          <a:p>
            <a:pPr algn="r"/>
            <a:r>
              <a:rPr lang="ru-RU" sz="1600" dirty="0" smtClean="0"/>
              <a:t/>
            </a:r>
            <a:br>
              <a:rPr lang="ru-RU" sz="1600" dirty="0" smtClean="0"/>
            </a:br>
            <a:r>
              <a:rPr lang="ru-RU" sz="1600" i="1" dirty="0" smtClean="0">
                <a:solidFill>
                  <a:srgbClr val="0063A1"/>
                </a:solidFill>
              </a:rPr>
              <a:t>Решение Брянского УФАС по делу от 12.05.2018 по делу № 125 </a:t>
            </a:r>
            <a:endParaRPr lang="ru-RU" sz="1600" i="1" dirty="0">
              <a:solidFill>
                <a:srgbClr val="0063A1"/>
              </a:solidFill>
            </a:endParaRPr>
          </a:p>
        </p:txBody>
      </p:sp>
    </p:spTree>
    <p:extLst>
      <p:ext uri="{BB962C8B-B14F-4D97-AF65-F5344CB8AC3E}">
        <p14:creationId xmlns:p14="http://schemas.microsoft.com/office/powerpoint/2010/main" val="1961229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422554"/>
            <a:ext cx="8498520" cy="861774"/>
          </a:xfrm>
        </p:spPr>
        <p:txBody>
          <a:bodyPr/>
          <a:lstStyle/>
          <a:p>
            <a:r>
              <a:rPr lang="ru-RU" sz="2800" dirty="0" smtClean="0"/>
              <a:t>Дополнительные требования к членам СРО, участвующим </a:t>
            </a:r>
            <a:r>
              <a:rPr lang="ru-RU" sz="2800" i="1" dirty="0" smtClean="0">
                <a:solidFill>
                  <a:srgbClr val="C00000"/>
                </a:solidFill>
              </a:rPr>
              <a:t>в конкурентных закупках</a:t>
            </a:r>
            <a:endParaRPr lang="ru-RU" sz="2800" i="1" dirty="0">
              <a:solidFill>
                <a:srgbClr val="C00000"/>
              </a:solidFill>
            </a:endParaRPr>
          </a:p>
        </p:txBody>
      </p:sp>
      <p:sp>
        <p:nvSpPr>
          <p:cNvPr id="3" name="Объект 2"/>
          <p:cNvSpPr>
            <a:spLocks noGrp="1"/>
          </p:cNvSpPr>
          <p:nvPr>
            <p:ph sz="quarter" idx="10"/>
          </p:nvPr>
        </p:nvSpPr>
        <p:spPr>
          <a:xfrm>
            <a:off x="469900" y="1495425"/>
            <a:ext cx="9755188" cy="5029200"/>
          </a:xfrm>
        </p:spPr>
        <p:txBody>
          <a:bodyPr/>
          <a:lstStyle/>
          <a:p>
            <a:pPr algn="just"/>
            <a:r>
              <a:rPr lang="ru-RU" sz="1600" b="1" dirty="0"/>
              <a:t>Статья 55.8. Право члена саморегулируемой организации выполнять инженерные изыскания, осуществлять подготовку проектной документации, строительство, реконструкцию, капитальный ремонт объектов капитального строительства</a:t>
            </a:r>
          </a:p>
          <a:p>
            <a:pPr algn="just"/>
            <a:endParaRPr lang="ru-RU" sz="1600" dirty="0" smtClean="0"/>
          </a:p>
          <a:p>
            <a:pPr marL="285750" indent="-285750" algn="just">
              <a:buFont typeface="Wingdings" panose="05000000000000000000" pitchFamily="2" charset="2"/>
              <a:buChar char="q"/>
            </a:pPr>
            <a:r>
              <a:rPr lang="ru-RU" sz="1600" dirty="0" smtClean="0"/>
              <a:t>Член </a:t>
            </a:r>
            <a:r>
              <a:rPr lang="ru-RU" sz="1600" dirty="0"/>
              <a:t>СРО имеет право выполнять работы по договору подряда, заключаемому с </a:t>
            </a:r>
            <a:r>
              <a:rPr lang="ru-RU" sz="1600" b="1" dirty="0"/>
              <a:t>использованием конкурентных способов </a:t>
            </a:r>
            <a:r>
              <a:rPr lang="ru-RU" sz="1600" dirty="0"/>
              <a:t>заключения договоров, при соблюдении в совокупности следующих условий:</a:t>
            </a:r>
          </a:p>
          <a:p>
            <a:pPr algn="just"/>
            <a:endParaRPr lang="ru-RU" sz="1600" dirty="0" smtClean="0"/>
          </a:p>
          <a:p>
            <a:pPr algn="just"/>
            <a:r>
              <a:rPr lang="ru-RU" sz="1600" dirty="0" smtClean="0"/>
              <a:t>1</a:t>
            </a:r>
            <a:r>
              <a:rPr lang="ru-RU" sz="1600" dirty="0"/>
              <a:t>) наличие у СРО, членом которой является такое лицо, компенсационного фонда </a:t>
            </a:r>
            <a:r>
              <a:rPr lang="ru-RU" sz="1600" b="1" dirty="0"/>
              <a:t>обеспечения договорных обязательств</a:t>
            </a:r>
            <a:r>
              <a:rPr lang="ru-RU" sz="1600" dirty="0"/>
              <a:t>;</a:t>
            </a:r>
          </a:p>
          <a:p>
            <a:pPr algn="just"/>
            <a:endParaRPr lang="ru-RU" sz="1600" dirty="0" smtClean="0"/>
          </a:p>
          <a:p>
            <a:pPr algn="just"/>
            <a:r>
              <a:rPr lang="ru-RU" sz="1600" dirty="0" smtClean="0"/>
              <a:t>2</a:t>
            </a:r>
            <a:r>
              <a:rPr lang="ru-RU" sz="1600" dirty="0"/>
              <a:t>) если </a:t>
            </a:r>
            <a:r>
              <a:rPr lang="ru-RU" sz="1600" b="1" dirty="0"/>
              <a:t>совокупный размер обязательств </a:t>
            </a:r>
            <a:r>
              <a:rPr lang="ru-RU" sz="1600" dirty="0"/>
              <a:t>по указанным договорам </a:t>
            </a:r>
            <a:r>
              <a:rPr lang="ru-RU" sz="1600" dirty="0" smtClean="0"/>
              <a:t>(</a:t>
            </a:r>
            <a:r>
              <a:rPr lang="ru-RU" sz="1600" dirty="0" smtClean="0">
                <a:solidFill>
                  <a:srgbClr val="0063A1"/>
                </a:solidFill>
              </a:rPr>
              <a:t>44-ФЗ, 223-ФЗ, ППРФ 615 – приказ Минстроя России от 10.04.2017 № 700</a:t>
            </a:r>
            <a:r>
              <a:rPr lang="en-US" sz="1600" dirty="0" smtClean="0">
                <a:solidFill>
                  <a:srgbClr val="0063A1"/>
                </a:solidFill>
              </a:rPr>
              <a:t>/</a:t>
            </a:r>
            <a:r>
              <a:rPr lang="ru-RU" sz="1600" dirty="0" err="1" smtClean="0">
                <a:solidFill>
                  <a:srgbClr val="0063A1"/>
                </a:solidFill>
              </a:rPr>
              <a:t>пр</a:t>
            </a:r>
            <a:r>
              <a:rPr lang="ru-RU" sz="1600" dirty="0" smtClean="0">
                <a:solidFill>
                  <a:srgbClr val="0063A1"/>
                </a:solidFill>
              </a:rPr>
              <a:t>)</a:t>
            </a:r>
            <a:r>
              <a:rPr lang="ru-RU" sz="1600" dirty="0" smtClean="0"/>
              <a:t> не </a:t>
            </a:r>
            <a:r>
              <a:rPr lang="ru-RU" sz="1600" dirty="0"/>
              <a:t>превышает предельный размер обязательств, исходя из которого таким лицом был внесен взнос в компенсационный фонд обеспечения договорных обязательств.</a:t>
            </a:r>
          </a:p>
          <a:p>
            <a:pPr algn="just"/>
            <a:endParaRPr lang="ru-RU" sz="1600" dirty="0"/>
          </a:p>
          <a:p>
            <a:pPr algn="just"/>
            <a:r>
              <a:rPr lang="ru-RU" sz="1600" dirty="0"/>
              <a:t>Количество договоров подряда, которые могут быть заключены членом СРО с использованием конкурентных способов заключения договоров, не ограничивается</a:t>
            </a:r>
            <a:r>
              <a:rPr lang="ru-RU" sz="1600" dirty="0" smtClean="0"/>
              <a:t>.</a:t>
            </a:r>
          </a:p>
          <a:p>
            <a:pPr algn="just"/>
            <a:endParaRPr lang="ru-RU" sz="1600" dirty="0"/>
          </a:p>
          <a:p>
            <a:pPr marL="285750" indent="-285750" algn="just">
              <a:buFont typeface="Wingdings" panose="05000000000000000000" pitchFamily="2" charset="2"/>
              <a:buChar char="q"/>
            </a:pPr>
            <a:r>
              <a:rPr lang="ru-RU" sz="1600" dirty="0"/>
              <a:t>Ограничение права члена </a:t>
            </a:r>
            <a:r>
              <a:rPr lang="ru-RU" sz="1600" dirty="0" smtClean="0"/>
              <a:t>СРО выполнять работы по </a:t>
            </a:r>
            <a:r>
              <a:rPr lang="ru-RU" sz="1600" dirty="0"/>
              <a:t>договору </a:t>
            </a:r>
            <a:r>
              <a:rPr lang="ru-RU" sz="1600" dirty="0" smtClean="0"/>
              <a:t>подряда, </a:t>
            </a:r>
            <a:r>
              <a:rPr lang="ru-RU" sz="1600" dirty="0"/>
              <a:t>заключаемым с использованием конкурентных способов заключения договоров, </a:t>
            </a:r>
            <a:r>
              <a:rPr lang="ru-RU" sz="1600" b="1" dirty="0">
                <a:solidFill>
                  <a:srgbClr val="C00000"/>
                </a:solidFill>
              </a:rPr>
              <a:t>по иным основаниям, не предусмотренным настоящей статьей, не допускается.</a:t>
            </a:r>
          </a:p>
          <a:p>
            <a:pPr algn="just"/>
            <a:endParaRPr lang="ru-RU" sz="1600" dirty="0"/>
          </a:p>
          <a:p>
            <a:endParaRPr lang="ru-RU" sz="1600" dirty="0"/>
          </a:p>
        </p:txBody>
      </p:sp>
    </p:spTree>
    <p:extLst>
      <p:ext uri="{BB962C8B-B14F-4D97-AF65-F5344CB8AC3E}">
        <p14:creationId xmlns:p14="http://schemas.microsoft.com/office/powerpoint/2010/main" val="15179411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423832"/>
            <a:ext cx="8498520" cy="2554545"/>
          </a:xfrm>
        </p:spPr>
        <p:txBody>
          <a:bodyPr/>
          <a:lstStyle/>
          <a:p>
            <a:r>
              <a:rPr lang="ru-RU" dirty="0" smtClean="0">
                <a:solidFill>
                  <a:srgbClr val="00B050"/>
                </a:solidFill>
              </a:rPr>
              <a:t/>
            </a:r>
            <a:br>
              <a:rPr lang="ru-RU" dirty="0" smtClean="0">
                <a:solidFill>
                  <a:srgbClr val="00B050"/>
                </a:solidFill>
              </a:rPr>
            </a:br>
            <a:r>
              <a:rPr lang="ru-RU" dirty="0" smtClean="0">
                <a:solidFill>
                  <a:srgbClr val="FF0000"/>
                </a:solidFill>
              </a:rPr>
              <a:t>**</a:t>
            </a:r>
            <a:r>
              <a:rPr lang="ru-RU" dirty="0" smtClean="0">
                <a:solidFill>
                  <a:srgbClr val="00B050"/>
                </a:solidFill>
              </a:rPr>
              <a:t> </a:t>
            </a:r>
            <a:r>
              <a:rPr lang="ru-RU" sz="2000" dirty="0" smtClean="0">
                <a:latin typeface="Arial" panose="020B0604020202020204" pitchFamily="34" charset="0"/>
                <a:cs typeface="Arial" panose="020B0604020202020204" pitchFamily="34" charset="0"/>
              </a:rPr>
              <a:t>ВИДЫ И ОБЪЕМЫ РАБОТ по строительству, реконструкции ОКС, которые подрядчик обязан выполнить самостоятельно без </a:t>
            </a:r>
            <a:r>
              <a:rPr lang="ru-RU" sz="2000" dirty="0">
                <a:latin typeface="Arial" panose="020B0604020202020204" pitchFamily="34" charset="0"/>
                <a:cs typeface="Arial" panose="020B0604020202020204" pitchFamily="34" charset="0"/>
              </a:rPr>
              <a:t>привлечения других лиц к исполнению своих обязательств по </a:t>
            </a:r>
            <a:r>
              <a:rPr lang="ru-RU" sz="2000" dirty="0">
                <a:solidFill>
                  <a:srgbClr val="C00000"/>
                </a:solidFill>
                <a:latin typeface="Arial" panose="020B0604020202020204" pitchFamily="34" charset="0"/>
                <a:cs typeface="Arial" panose="020B0604020202020204" pitchFamily="34" charset="0"/>
              </a:rPr>
              <a:t>государственному и (или) муниципальному </a:t>
            </a:r>
            <a:r>
              <a:rPr lang="ru-RU" sz="2000" dirty="0">
                <a:latin typeface="Arial" panose="020B0604020202020204" pitchFamily="34" charset="0"/>
                <a:cs typeface="Arial" panose="020B0604020202020204" pitchFamily="34" charset="0"/>
              </a:rPr>
              <a:t>контрактам</a:t>
            </a:r>
            <a:br>
              <a:rPr lang="ru-RU" sz="2000" dirty="0">
                <a:latin typeface="Arial" panose="020B0604020202020204" pitchFamily="34" charset="0"/>
                <a:cs typeface="Arial" panose="020B0604020202020204" pitchFamily="34" charset="0"/>
              </a:rPr>
            </a:br>
            <a:r>
              <a:rPr lang="ru-RU" sz="2000" dirty="0" smtClean="0">
                <a:latin typeface="Arial" panose="020B0604020202020204" pitchFamily="34" charset="0"/>
                <a:cs typeface="Arial" panose="020B0604020202020204" pitchFamily="34" charset="0"/>
              </a:rPr>
              <a:t/>
            </a:r>
            <a:br>
              <a:rPr lang="ru-RU" sz="2000" dirty="0" smtClean="0">
                <a:latin typeface="Arial" panose="020B0604020202020204" pitchFamily="34" charset="0"/>
                <a:cs typeface="Arial" panose="020B0604020202020204" pitchFamily="34" charset="0"/>
              </a:rPr>
            </a:br>
            <a:endParaRPr lang="ru-RU" sz="2000" dirty="0">
              <a:latin typeface="Arial" panose="020B0604020202020204" pitchFamily="34" charset="0"/>
              <a:cs typeface="Arial" panose="020B0604020202020204" pitchFamily="34" charset="0"/>
            </a:endParaRPr>
          </a:p>
        </p:txBody>
      </p:sp>
      <p:sp>
        <p:nvSpPr>
          <p:cNvPr id="3" name="Объект 2"/>
          <p:cNvSpPr>
            <a:spLocks noGrp="1"/>
          </p:cNvSpPr>
          <p:nvPr>
            <p:ph sz="quarter" idx="10"/>
          </p:nvPr>
        </p:nvSpPr>
        <p:spPr>
          <a:xfrm>
            <a:off x="546100" y="1647825"/>
            <a:ext cx="9755188" cy="5029200"/>
          </a:xfrm>
        </p:spPr>
        <p:txBody>
          <a:bodyPr/>
          <a:lstStyle/>
          <a:p>
            <a:r>
              <a:rPr lang="ru-RU" sz="1700" b="1" dirty="0" smtClean="0">
                <a:solidFill>
                  <a:srgbClr val="002060"/>
                </a:solidFill>
                <a:latin typeface="Arial" panose="020B0604020202020204" pitchFamily="34" charset="0"/>
                <a:cs typeface="Arial" panose="020B0604020202020204" pitchFamily="34" charset="0"/>
              </a:rPr>
              <a:t>ПП </a:t>
            </a:r>
            <a:r>
              <a:rPr lang="ru-RU" sz="1700" b="1" dirty="0">
                <a:solidFill>
                  <a:srgbClr val="002060"/>
                </a:solidFill>
                <a:latin typeface="Arial" panose="020B0604020202020204" pitchFamily="34" charset="0"/>
                <a:cs typeface="Arial" panose="020B0604020202020204" pitchFamily="34" charset="0"/>
              </a:rPr>
              <a:t>РФ от 15.05.2017 </a:t>
            </a:r>
            <a:r>
              <a:rPr lang="en-US" sz="1700" b="1" dirty="0">
                <a:solidFill>
                  <a:srgbClr val="002060"/>
                </a:solidFill>
                <a:latin typeface="Arial" panose="020B0604020202020204" pitchFamily="34" charset="0"/>
                <a:cs typeface="Arial" panose="020B0604020202020204" pitchFamily="34" charset="0"/>
              </a:rPr>
              <a:t>N </a:t>
            </a:r>
            <a:r>
              <a:rPr lang="en-US" sz="1700" b="1" dirty="0" smtClean="0">
                <a:solidFill>
                  <a:srgbClr val="002060"/>
                </a:solidFill>
                <a:latin typeface="Arial" panose="020B0604020202020204" pitchFamily="34" charset="0"/>
                <a:cs typeface="Arial" panose="020B0604020202020204" pitchFamily="34" charset="0"/>
              </a:rPr>
              <a:t>570</a:t>
            </a:r>
            <a:r>
              <a:rPr lang="ru-RU" sz="1700" b="1" dirty="0" smtClean="0">
                <a:solidFill>
                  <a:srgbClr val="002060"/>
                </a:solidFill>
                <a:latin typeface="Arial" panose="020B0604020202020204" pitchFamily="34" charset="0"/>
                <a:cs typeface="Arial" panose="020B0604020202020204" pitchFamily="34" charset="0"/>
              </a:rPr>
              <a:t> </a:t>
            </a:r>
            <a:r>
              <a:rPr lang="ru-RU" sz="1700" dirty="0">
                <a:solidFill>
                  <a:srgbClr val="002060"/>
                </a:solidFill>
                <a:latin typeface="Arial" panose="020B0604020202020204" pitchFamily="34" charset="0"/>
                <a:cs typeface="Arial" panose="020B0604020202020204" pitchFamily="34" charset="0"/>
              </a:rPr>
              <a:t>- </a:t>
            </a:r>
            <a:r>
              <a:rPr lang="ru-RU" sz="1700" dirty="0" smtClean="0">
                <a:solidFill>
                  <a:srgbClr val="002060"/>
                </a:solidFill>
                <a:latin typeface="Arial" panose="020B0604020202020204" pitchFamily="34" charset="0"/>
                <a:cs typeface="Arial" panose="020B0604020202020204" pitchFamily="34" charset="0"/>
              </a:rPr>
              <a:t>вступило </a:t>
            </a:r>
            <a:r>
              <a:rPr lang="ru-RU" sz="1700" dirty="0">
                <a:solidFill>
                  <a:srgbClr val="002060"/>
                </a:solidFill>
                <a:latin typeface="Arial" panose="020B0604020202020204" pitchFamily="34" charset="0"/>
                <a:cs typeface="Arial" panose="020B0604020202020204" pitchFamily="34" charset="0"/>
              </a:rPr>
              <a:t>в силу </a:t>
            </a:r>
            <a:r>
              <a:rPr lang="ru-RU" sz="1700" dirty="0" smtClean="0">
                <a:solidFill>
                  <a:srgbClr val="002060"/>
                </a:solidFill>
                <a:latin typeface="Arial" panose="020B0604020202020204" pitchFamily="34" charset="0"/>
                <a:cs typeface="Arial" panose="020B0604020202020204" pitchFamily="34" charset="0"/>
              </a:rPr>
              <a:t>25.05.2017</a:t>
            </a:r>
          </a:p>
          <a:p>
            <a:r>
              <a:rPr lang="ru-RU" sz="1700" b="1" dirty="0">
                <a:latin typeface="Arial" panose="020B0604020202020204" pitchFamily="34" charset="0"/>
                <a:cs typeface="Arial" panose="020B0604020202020204" pitchFamily="34" charset="0"/>
              </a:rPr>
              <a:t>а) </a:t>
            </a:r>
            <a:r>
              <a:rPr lang="ru-RU" sz="1700" dirty="0">
                <a:solidFill>
                  <a:srgbClr val="C00000"/>
                </a:solidFill>
                <a:latin typeface="Arial" panose="020B0604020202020204" pitchFamily="34" charset="0"/>
                <a:cs typeface="Arial" panose="020B0604020202020204" pitchFamily="34" charset="0"/>
              </a:rPr>
              <a:t>возможные</a:t>
            </a:r>
            <a:r>
              <a:rPr lang="ru-RU" sz="1700" dirty="0">
                <a:latin typeface="Arial" panose="020B0604020202020204" pitchFamily="34" charset="0"/>
                <a:cs typeface="Arial" panose="020B0604020202020204" pitchFamily="34" charset="0"/>
              </a:rPr>
              <a:t> виды и объемы работ из числа видов работ, утвержденных </a:t>
            </a:r>
            <a:r>
              <a:rPr lang="ru-RU" sz="1700" dirty="0" smtClean="0">
                <a:latin typeface="Arial" panose="020B0604020202020204" pitchFamily="34" charset="0"/>
                <a:cs typeface="Arial" panose="020B0604020202020204" pitchFamily="34" charset="0"/>
              </a:rPr>
              <a:t>постановлением</a:t>
            </a:r>
            <a:r>
              <a:rPr lang="ru-RU" sz="1700" b="1" dirty="0" smtClean="0">
                <a:solidFill>
                  <a:srgbClr val="C00000"/>
                </a:solidFill>
                <a:latin typeface="Arial" panose="020B0604020202020204" pitchFamily="34" charset="0"/>
                <a:cs typeface="Arial" panose="020B0604020202020204" pitchFamily="34" charset="0"/>
              </a:rPr>
              <a:t>*</a:t>
            </a:r>
            <a:r>
              <a:rPr lang="ru-RU" sz="1700" dirty="0" smtClean="0">
                <a:latin typeface="Arial" panose="020B0604020202020204" pitchFamily="34" charset="0"/>
                <a:cs typeface="Arial" panose="020B0604020202020204" pitchFamily="34" charset="0"/>
              </a:rPr>
              <a:t>, </a:t>
            </a:r>
            <a:r>
              <a:rPr lang="ru-RU" sz="1700" dirty="0">
                <a:latin typeface="Arial" panose="020B0604020202020204" pitchFamily="34" charset="0"/>
                <a:cs typeface="Arial" panose="020B0604020202020204" pitchFamily="34" charset="0"/>
              </a:rPr>
              <a:t>подлежат включению заказчиком </a:t>
            </a:r>
            <a:r>
              <a:rPr lang="ru-RU" sz="1700" dirty="0">
                <a:solidFill>
                  <a:srgbClr val="C00000"/>
                </a:solidFill>
                <a:latin typeface="Arial" panose="020B0604020202020204" pitchFamily="34" charset="0"/>
                <a:cs typeface="Arial" panose="020B0604020202020204" pitchFamily="34" charset="0"/>
              </a:rPr>
              <a:t>в документацию о закупке</a:t>
            </a:r>
            <a:r>
              <a:rPr lang="ru-RU" sz="1700" dirty="0">
                <a:latin typeface="Arial" panose="020B0604020202020204" pitchFamily="34" charset="0"/>
                <a:cs typeface="Arial" panose="020B0604020202020204" pitchFamily="34" charset="0"/>
              </a:rPr>
              <a:t>;</a:t>
            </a:r>
          </a:p>
          <a:p>
            <a:r>
              <a:rPr lang="ru-RU" sz="1700" b="1" dirty="0">
                <a:latin typeface="Arial" panose="020B0604020202020204" pitchFamily="34" charset="0"/>
                <a:cs typeface="Arial" panose="020B0604020202020204" pitchFamily="34" charset="0"/>
              </a:rPr>
              <a:t>б) </a:t>
            </a:r>
            <a:r>
              <a:rPr lang="ru-RU" sz="1700" dirty="0">
                <a:solidFill>
                  <a:srgbClr val="C00000"/>
                </a:solidFill>
                <a:latin typeface="Arial" panose="020B0604020202020204" pitchFamily="34" charset="0"/>
                <a:cs typeface="Arial" panose="020B0604020202020204" pitchFamily="34" charset="0"/>
              </a:rPr>
              <a:t>конкретные</a:t>
            </a:r>
            <a:r>
              <a:rPr lang="ru-RU" sz="1700" dirty="0">
                <a:latin typeface="Arial" panose="020B0604020202020204" pitchFamily="34" charset="0"/>
                <a:cs typeface="Arial" panose="020B0604020202020204" pitchFamily="34" charset="0"/>
              </a:rPr>
              <a:t> виды и объемы работ из числа видов и объемов работ, предусмотренных подп. «а», </a:t>
            </a:r>
            <a:r>
              <a:rPr lang="ru-RU" sz="1700" dirty="0">
                <a:solidFill>
                  <a:srgbClr val="C00000"/>
                </a:solidFill>
                <a:latin typeface="Arial" panose="020B0604020202020204" pitchFamily="34" charset="0"/>
                <a:cs typeface="Arial" panose="020B0604020202020204" pitchFamily="34" charset="0"/>
              </a:rPr>
              <a:t>определенные по предложению подрядчика</a:t>
            </a:r>
            <a:r>
              <a:rPr lang="ru-RU" sz="1700" dirty="0">
                <a:latin typeface="Arial" panose="020B0604020202020204" pitchFamily="34" charset="0"/>
                <a:cs typeface="Arial" panose="020B0604020202020204" pitchFamily="34" charset="0"/>
              </a:rPr>
              <a:t>, </a:t>
            </a:r>
            <a:r>
              <a:rPr lang="ru-RU" sz="1700" dirty="0">
                <a:solidFill>
                  <a:srgbClr val="C00000"/>
                </a:solidFill>
                <a:latin typeface="Arial" panose="020B0604020202020204" pitchFamily="34" charset="0"/>
                <a:cs typeface="Arial" panose="020B0604020202020204" pitchFamily="34" charset="0"/>
              </a:rPr>
              <a:t>включаются в</a:t>
            </a:r>
            <a:r>
              <a:rPr lang="ru-RU" sz="1700" dirty="0">
                <a:latin typeface="Arial" panose="020B0604020202020204" pitchFamily="34" charset="0"/>
                <a:cs typeface="Arial" panose="020B0604020202020204" pitchFamily="34" charset="0"/>
              </a:rPr>
              <a:t> </a:t>
            </a:r>
            <a:r>
              <a:rPr lang="ru-RU" sz="1700" dirty="0">
                <a:solidFill>
                  <a:srgbClr val="000000"/>
                </a:solidFill>
                <a:latin typeface="Arial" panose="020B0604020202020204" pitchFamily="34" charset="0"/>
                <a:cs typeface="Arial" panose="020B0604020202020204" pitchFamily="34" charset="0"/>
              </a:rPr>
              <a:t>государственный и (или) муниципальный </a:t>
            </a:r>
            <a:r>
              <a:rPr lang="ru-RU" sz="1700" dirty="0">
                <a:solidFill>
                  <a:srgbClr val="C00000"/>
                </a:solidFill>
                <a:latin typeface="Arial" panose="020B0604020202020204" pitchFamily="34" charset="0"/>
                <a:cs typeface="Arial" panose="020B0604020202020204" pitchFamily="34" charset="0"/>
              </a:rPr>
              <a:t>контракт </a:t>
            </a:r>
            <a:r>
              <a:rPr lang="ru-RU" sz="1700" dirty="0">
                <a:latin typeface="Arial" panose="020B0604020202020204" pitchFamily="34" charset="0"/>
                <a:cs typeface="Arial" panose="020B0604020202020204" pitchFamily="34" charset="0"/>
              </a:rPr>
              <a:t>и исходя из сметной стоимости этих работ, предусмотренной проектной документацией, </a:t>
            </a:r>
            <a:r>
              <a:rPr lang="ru-RU" sz="1700" dirty="0">
                <a:solidFill>
                  <a:srgbClr val="C00000"/>
                </a:solidFill>
                <a:latin typeface="Arial" panose="020B0604020202020204" pitchFamily="34" charset="0"/>
                <a:cs typeface="Arial" panose="020B0604020202020204" pitchFamily="34" charset="0"/>
              </a:rPr>
              <a:t>в совокупном стоимостном выражении</a:t>
            </a:r>
            <a:r>
              <a:rPr lang="ru-RU" sz="1700" dirty="0">
                <a:latin typeface="Arial" panose="020B0604020202020204" pitchFamily="34" charset="0"/>
                <a:cs typeface="Arial" panose="020B0604020202020204" pitchFamily="34" charset="0"/>
              </a:rPr>
              <a:t> должны составлять:</a:t>
            </a:r>
          </a:p>
          <a:p>
            <a:r>
              <a:rPr lang="ru-RU" sz="1700" dirty="0">
                <a:latin typeface="Arial" panose="020B0604020202020204" pitchFamily="34" charset="0"/>
                <a:cs typeface="Arial" panose="020B0604020202020204" pitchFamily="34" charset="0"/>
              </a:rPr>
              <a:t>не менее 15 % цены контракта - до 1 июля 2018 г.;</a:t>
            </a:r>
          </a:p>
          <a:p>
            <a:r>
              <a:rPr lang="ru-RU" sz="1700" b="1" dirty="0">
                <a:solidFill>
                  <a:srgbClr val="C00000"/>
                </a:solidFill>
                <a:latin typeface="Arial" panose="020B0604020202020204" pitchFamily="34" charset="0"/>
                <a:cs typeface="Arial" panose="020B0604020202020204" pitchFamily="34" charset="0"/>
              </a:rPr>
              <a:t>не менее 25 % цены контракта - с 1 июля 2018 г</a:t>
            </a:r>
            <a:r>
              <a:rPr lang="ru-RU" sz="1700" b="1" dirty="0" smtClean="0">
                <a:solidFill>
                  <a:srgbClr val="C00000"/>
                </a:solidFill>
                <a:latin typeface="Arial" panose="020B0604020202020204" pitchFamily="34" charset="0"/>
                <a:cs typeface="Arial" panose="020B0604020202020204" pitchFamily="34" charset="0"/>
              </a:rPr>
              <a:t>.;</a:t>
            </a:r>
            <a:endParaRPr lang="ru-RU" sz="1700" b="1" dirty="0">
              <a:solidFill>
                <a:srgbClr val="C00000"/>
              </a:solidFill>
              <a:latin typeface="Arial" panose="020B0604020202020204" pitchFamily="34" charset="0"/>
              <a:cs typeface="Arial" panose="020B0604020202020204" pitchFamily="34" charset="0"/>
            </a:endParaRPr>
          </a:p>
          <a:p>
            <a:endParaRPr lang="ru-RU" sz="1700" dirty="0" smtClean="0">
              <a:latin typeface="Arial" panose="020B0604020202020204" pitchFamily="34" charset="0"/>
              <a:cs typeface="Arial" panose="020B0604020202020204" pitchFamily="34" charset="0"/>
            </a:endParaRPr>
          </a:p>
          <a:p>
            <a:r>
              <a:rPr lang="ru-RU" sz="1700" dirty="0" smtClean="0">
                <a:latin typeface="Arial" panose="020B0604020202020204" pitchFamily="34" charset="0"/>
                <a:cs typeface="Arial" panose="020B0604020202020204" pitchFamily="34" charset="0"/>
              </a:rPr>
              <a:t>Штраф </a:t>
            </a:r>
            <a:r>
              <a:rPr lang="ru-RU" sz="1700" dirty="0">
                <a:latin typeface="Arial" panose="020B0604020202020204" pitchFamily="34" charset="0"/>
                <a:cs typeface="Arial" panose="020B0604020202020204" pitchFamily="34" charset="0"/>
              </a:rPr>
              <a:t>– 5 % стоимости работ, которые д.б. выполнены лично. </a:t>
            </a:r>
            <a:endParaRPr lang="ru-RU" sz="1700" dirty="0" smtClean="0">
              <a:latin typeface="Arial" panose="020B0604020202020204" pitchFamily="34" charset="0"/>
              <a:cs typeface="Arial" panose="020B0604020202020204" pitchFamily="34" charset="0"/>
            </a:endParaRPr>
          </a:p>
          <a:p>
            <a:endParaRPr lang="ru-RU" sz="1700" dirty="0" smtClean="0">
              <a:latin typeface="Arial" panose="020B0604020202020204" pitchFamily="34" charset="0"/>
              <a:cs typeface="Arial" panose="020B0604020202020204" pitchFamily="34" charset="0"/>
            </a:endParaRPr>
          </a:p>
          <a:p>
            <a:r>
              <a:rPr lang="ru-RU" sz="1700" b="1" dirty="0" smtClean="0">
                <a:solidFill>
                  <a:srgbClr val="C00000"/>
                </a:solidFill>
                <a:latin typeface="Arial" panose="020B0604020202020204" pitchFamily="34" charset="0"/>
                <a:cs typeface="Arial" panose="020B0604020202020204" pitchFamily="34" charset="0"/>
              </a:rPr>
              <a:t>* </a:t>
            </a:r>
            <a:r>
              <a:rPr lang="ru-RU" sz="1700" dirty="0" smtClean="0">
                <a:latin typeface="Arial" panose="020B0604020202020204" pitchFamily="34" charset="0"/>
                <a:cs typeface="Arial" panose="020B0604020202020204" pitchFamily="34" charset="0"/>
              </a:rPr>
              <a:t>1</a:t>
            </a:r>
            <a:r>
              <a:rPr lang="ru-RU" sz="1700" dirty="0">
                <a:latin typeface="Arial" panose="020B0604020202020204" pitchFamily="34" charset="0"/>
                <a:cs typeface="Arial" panose="020B0604020202020204" pitchFamily="34" charset="0"/>
              </a:rPr>
              <a:t>. Подготовительные </a:t>
            </a:r>
            <a:r>
              <a:rPr lang="ru-RU" sz="1700" dirty="0" smtClean="0">
                <a:latin typeface="Arial" panose="020B0604020202020204" pitchFamily="34" charset="0"/>
                <a:cs typeface="Arial" panose="020B0604020202020204" pitchFamily="34" charset="0"/>
              </a:rPr>
              <a:t>работы</a:t>
            </a:r>
          </a:p>
          <a:p>
            <a:r>
              <a:rPr lang="ru-RU" sz="1700" dirty="0" smtClean="0">
                <a:latin typeface="Arial" panose="020B0604020202020204" pitchFamily="34" charset="0"/>
                <a:cs typeface="Arial" panose="020B0604020202020204" pitchFamily="34" charset="0"/>
              </a:rPr>
              <a:t>   2</a:t>
            </a:r>
            <a:r>
              <a:rPr lang="ru-RU" sz="1700" dirty="0">
                <a:latin typeface="Arial" panose="020B0604020202020204" pitchFamily="34" charset="0"/>
                <a:cs typeface="Arial" panose="020B0604020202020204" pitchFamily="34" charset="0"/>
              </a:rPr>
              <a:t>. Земляные работы</a:t>
            </a:r>
          </a:p>
          <a:p>
            <a:r>
              <a:rPr lang="ru-RU" sz="1700" dirty="0" smtClean="0">
                <a:latin typeface="Arial" panose="020B0604020202020204" pitchFamily="34" charset="0"/>
                <a:cs typeface="Arial" panose="020B0604020202020204" pitchFamily="34" charset="0"/>
              </a:rPr>
              <a:t>  …</a:t>
            </a:r>
            <a:endParaRPr lang="ru-RU" sz="1700" dirty="0">
              <a:latin typeface="Arial" panose="020B0604020202020204" pitchFamily="34" charset="0"/>
              <a:cs typeface="Arial" panose="020B0604020202020204" pitchFamily="34" charset="0"/>
            </a:endParaRPr>
          </a:p>
          <a:p>
            <a:r>
              <a:rPr lang="ru-RU" sz="1700" dirty="0" smtClean="0">
                <a:latin typeface="Arial" panose="020B0604020202020204" pitchFamily="34" charset="0"/>
                <a:cs typeface="Arial" panose="020B0604020202020204" pitchFamily="34" charset="0"/>
              </a:rPr>
              <a:t>  11</a:t>
            </a:r>
            <a:r>
              <a:rPr lang="ru-RU" sz="1700" dirty="0">
                <a:latin typeface="Arial" panose="020B0604020202020204" pitchFamily="34" charset="0"/>
                <a:cs typeface="Arial" panose="020B0604020202020204" pitchFamily="34" charset="0"/>
              </a:rPr>
              <a:t>. Внутренние отделочные работы</a:t>
            </a:r>
          </a:p>
          <a:p>
            <a:r>
              <a:rPr lang="ru-RU" sz="1700" dirty="0" smtClean="0">
                <a:latin typeface="Arial" panose="020B0604020202020204" pitchFamily="34" charset="0"/>
                <a:cs typeface="Arial" panose="020B0604020202020204" pitchFamily="34" charset="0"/>
              </a:rPr>
              <a:t>  …</a:t>
            </a:r>
            <a:endParaRPr lang="ru-RU" sz="1700" dirty="0">
              <a:latin typeface="Arial" panose="020B0604020202020204" pitchFamily="34" charset="0"/>
              <a:cs typeface="Arial" panose="020B0604020202020204" pitchFamily="34" charset="0"/>
            </a:endParaRPr>
          </a:p>
          <a:p>
            <a:r>
              <a:rPr lang="ru-RU" sz="1700" dirty="0" smtClean="0">
                <a:latin typeface="Arial" panose="020B0604020202020204" pitchFamily="34" charset="0"/>
                <a:cs typeface="Arial" panose="020B0604020202020204" pitchFamily="34" charset="0"/>
              </a:rPr>
              <a:t>  17</a:t>
            </a:r>
            <a:r>
              <a:rPr lang="ru-RU" sz="1700" dirty="0">
                <a:latin typeface="Arial" panose="020B0604020202020204" pitchFamily="34" charset="0"/>
                <a:cs typeface="Arial" panose="020B0604020202020204" pitchFamily="34" charset="0"/>
              </a:rPr>
              <a:t>. Монтаж технологического оборудования</a:t>
            </a:r>
          </a:p>
          <a:p>
            <a:r>
              <a:rPr lang="ru-RU" sz="1700" dirty="0" smtClean="0">
                <a:latin typeface="Arial" panose="020B0604020202020204" pitchFamily="34" charset="0"/>
                <a:cs typeface="Arial" panose="020B0604020202020204" pitchFamily="34" charset="0"/>
              </a:rPr>
              <a:t>  18</a:t>
            </a:r>
            <a:r>
              <a:rPr lang="ru-RU" sz="1700" dirty="0">
                <a:latin typeface="Arial" panose="020B0604020202020204" pitchFamily="34" charset="0"/>
                <a:cs typeface="Arial" panose="020B0604020202020204" pitchFamily="34" charset="0"/>
              </a:rPr>
              <a:t>. Пусконаладочные работы</a:t>
            </a:r>
          </a:p>
          <a:p>
            <a:r>
              <a:rPr lang="ru-RU" sz="1700" dirty="0" smtClean="0">
                <a:latin typeface="Arial" panose="020B0604020202020204" pitchFamily="34" charset="0"/>
                <a:cs typeface="Arial" panose="020B0604020202020204" pitchFamily="34" charset="0"/>
              </a:rPr>
              <a:t>  19</a:t>
            </a:r>
            <a:r>
              <a:rPr lang="ru-RU" sz="1700" dirty="0">
                <a:latin typeface="Arial" panose="020B0604020202020204" pitchFamily="34" charset="0"/>
                <a:cs typeface="Arial" panose="020B0604020202020204" pitchFamily="34" charset="0"/>
              </a:rPr>
              <a:t>. Устройство наружных электрических сетей и линий связи</a:t>
            </a:r>
          </a:p>
          <a:p>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endParaRPr lang="ru-RU" dirty="0"/>
          </a:p>
        </p:txBody>
      </p:sp>
    </p:spTree>
    <p:extLst>
      <p:ext uri="{BB962C8B-B14F-4D97-AF65-F5344CB8AC3E}">
        <p14:creationId xmlns:p14="http://schemas.microsoft.com/office/powerpoint/2010/main" val="2643266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smtClean="0"/>
              <a:t>Увеличение цены контракта </a:t>
            </a:r>
            <a:r>
              <a:rPr lang="ru-RU" dirty="0"/>
              <a:t>(</a:t>
            </a:r>
            <a:r>
              <a:rPr lang="ru-RU" dirty="0" smtClean="0"/>
              <a:t>НДС 20%) (п.54 ст.112 Закона № 44-ФЗ)</a:t>
            </a:r>
            <a:endParaRPr lang="ru-RU" dirty="0"/>
          </a:p>
        </p:txBody>
      </p:sp>
      <p:sp>
        <p:nvSpPr>
          <p:cNvPr id="3" name="Объект 2"/>
          <p:cNvSpPr>
            <a:spLocks noGrp="1"/>
          </p:cNvSpPr>
          <p:nvPr>
            <p:ph sz="quarter" idx="10"/>
          </p:nvPr>
        </p:nvSpPr>
        <p:spPr>
          <a:xfrm>
            <a:off x="469900" y="1571625"/>
            <a:ext cx="9755188" cy="5029200"/>
          </a:xfrm>
        </p:spPr>
        <p:txBody>
          <a:bodyPr/>
          <a:lstStyle/>
          <a:p>
            <a:pPr algn="just"/>
            <a:r>
              <a:rPr lang="ru-RU" sz="2000" b="1" dirty="0">
                <a:solidFill>
                  <a:srgbClr val="FF0000"/>
                </a:solidFill>
              </a:rPr>
              <a:t>До 1 октября 2019 года </a:t>
            </a:r>
            <a:r>
              <a:rPr lang="ru-RU" sz="2000" dirty="0"/>
              <a:t>в рамках срока исполнения контракта допускается по соглашению сторон изменение цены заключенного </a:t>
            </a:r>
            <a:r>
              <a:rPr lang="ru-RU" sz="2000" b="1" dirty="0">
                <a:solidFill>
                  <a:srgbClr val="FF0000"/>
                </a:solidFill>
              </a:rPr>
              <a:t>до 1 января 2019 года </a:t>
            </a:r>
            <a:r>
              <a:rPr lang="ru-RU" sz="2000" dirty="0"/>
              <a:t>контракта в пределах увеличения в соответствии с законодательством Российской Федерации ставки налога на добавленную стоимость в отношении товаров, работ, услуг, приемка которых осуществляется после 1 января 2019 года, если увеличенный размер ставки налога на добавленную стоимость не предусмотрен условиями контракта. Государственным или муниципальным заказчиком как получателем бюджетных средств предусмотренное настоящей частью изменение может быть осуществлено в пределах доведенных в соответствии с бюджетным законодательством Российской Федерации лимитов бюджетных обязательств на срок исполнения контракта.</a:t>
            </a:r>
          </a:p>
          <a:p>
            <a:endParaRPr lang="ru-RU" dirty="0"/>
          </a:p>
        </p:txBody>
      </p:sp>
      <p:sp>
        <p:nvSpPr>
          <p:cNvPr id="4" name="object 17"/>
          <p:cNvSpPr txBox="1"/>
          <p:nvPr/>
        </p:nvSpPr>
        <p:spPr>
          <a:xfrm>
            <a:off x="566902" y="5381625"/>
            <a:ext cx="564515" cy="1208326"/>
          </a:xfrm>
          <a:prstGeom prst="rect">
            <a:avLst/>
          </a:prstGeom>
          <a:solidFill>
            <a:srgbClr val="CE171E"/>
          </a:solidFill>
        </p:spPr>
        <p:txBody>
          <a:bodyPr vert="horz" wrap="square" lIns="0" tIns="324000" rIns="0" bIns="324000" rtlCol="0">
            <a:spAutoFit/>
          </a:bodyPr>
          <a:lstStyle/>
          <a:p>
            <a:pPr algn="ctr">
              <a:lnSpc>
                <a:spcPct val="100000"/>
              </a:lnSpc>
              <a:spcBef>
                <a:spcPts val="1610"/>
              </a:spcBef>
            </a:pPr>
            <a:r>
              <a:rPr sz="3600" b="1" dirty="0">
                <a:solidFill>
                  <a:srgbClr val="FFFFFF"/>
                </a:solidFill>
                <a:latin typeface="PTSansPro-CaptionBold"/>
                <a:cs typeface="PTSansPro-CaptionBold"/>
              </a:rPr>
              <a:t>!</a:t>
            </a:r>
            <a:endParaRPr sz="3600" dirty="0">
              <a:latin typeface="PTSansPro-CaptionBold"/>
              <a:cs typeface="PTSansPro-CaptionBold"/>
            </a:endParaRPr>
          </a:p>
        </p:txBody>
      </p:sp>
      <p:sp>
        <p:nvSpPr>
          <p:cNvPr id="5" name="object 18"/>
          <p:cNvSpPr txBox="1"/>
          <p:nvPr/>
        </p:nvSpPr>
        <p:spPr>
          <a:xfrm>
            <a:off x="1233464" y="5381625"/>
            <a:ext cx="9093700" cy="1250494"/>
          </a:xfrm>
          <a:prstGeom prst="rect">
            <a:avLst/>
          </a:prstGeom>
          <a:solidFill>
            <a:srgbClr val="E6E7E8"/>
          </a:solidFill>
        </p:spPr>
        <p:txBody>
          <a:bodyPr vert="horz" wrap="square" lIns="180000" tIns="108000" rIns="180000" bIns="216000" rtlCol="0">
            <a:spAutoFit/>
          </a:bodyPr>
          <a:lstStyle/>
          <a:p>
            <a:pPr algn="just"/>
            <a:r>
              <a:rPr lang="ru-RU" sz="2000" b="1" dirty="0" smtClean="0"/>
              <a:t>ЕСЛИ ПРОЦЕДУРА ОБЪЯВЛЕНА ДО 01.01.2019, А КОНТРАКТ ЗАКЛЮЧЕН ПОСЛЕ 01.01.2019 – УВЕЛИЧИТЬ НДС ДО 20% НЕЛЬЗЯ (РИСКИ ПОДРЯДЧИКА)</a:t>
            </a:r>
          </a:p>
          <a:p>
            <a:pPr algn="just"/>
            <a:endParaRPr lang="ru-RU" sz="2000" b="1" dirty="0" smtClean="0"/>
          </a:p>
        </p:txBody>
      </p:sp>
    </p:spTree>
    <p:extLst>
      <p:ext uri="{BB962C8B-B14F-4D97-AF65-F5344CB8AC3E}">
        <p14:creationId xmlns:p14="http://schemas.microsoft.com/office/powerpoint/2010/main" val="265552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smtClean="0"/>
              <a:t>Типовые контракты в сфере строительства по </a:t>
            </a:r>
            <a:r>
              <a:rPr lang="ru-RU" dirty="0" smtClean="0">
                <a:solidFill>
                  <a:srgbClr val="00B050"/>
                </a:solidFill>
              </a:rPr>
              <a:t>Закону № 44-ФЗ</a:t>
            </a:r>
            <a:endParaRPr lang="ru-RU" dirty="0">
              <a:solidFill>
                <a:srgbClr val="00B050"/>
              </a:solidFill>
            </a:endParaRPr>
          </a:p>
        </p:txBody>
      </p:sp>
      <p:sp>
        <p:nvSpPr>
          <p:cNvPr id="3" name="Объект 2"/>
          <p:cNvSpPr>
            <a:spLocks noGrp="1"/>
          </p:cNvSpPr>
          <p:nvPr>
            <p:ph sz="quarter" idx="10"/>
          </p:nvPr>
        </p:nvSpPr>
        <p:spPr>
          <a:xfrm>
            <a:off x="2222500" y="1800225"/>
            <a:ext cx="8012112" cy="5029200"/>
          </a:xfrm>
        </p:spPr>
        <p:txBody>
          <a:bodyPr/>
          <a:lstStyle/>
          <a:p>
            <a:r>
              <a:rPr lang="ru-RU" sz="2400" b="1" dirty="0">
                <a:solidFill>
                  <a:srgbClr val="0063A1"/>
                </a:solidFill>
              </a:rPr>
              <a:t>Приказ Минстроя России от 05.07.2018 </a:t>
            </a:r>
            <a:r>
              <a:rPr lang="ru-RU" sz="2400" b="1" dirty="0" smtClean="0">
                <a:solidFill>
                  <a:srgbClr val="0063A1"/>
                </a:solidFill>
              </a:rPr>
              <a:t>№ </a:t>
            </a:r>
            <a:r>
              <a:rPr lang="ru-RU" sz="2400" b="1" dirty="0">
                <a:solidFill>
                  <a:srgbClr val="0063A1"/>
                </a:solidFill>
              </a:rPr>
              <a:t>398/пр</a:t>
            </a:r>
          </a:p>
          <a:p>
            <a:r>
              <a:rPr lang="ru-RU" sz="2400" dirty="0"/>
              <a:t>"Об утверждении Типового государственного (муниципального) контракта на строительство (реконструкцию) объекта капитального строительства и информационной карты указанного типового </a:t>
            </a:r>
            <a:r>
              <a:rPr lang="ru-RU" sz="2400" dirty="0" smtClean="0"/>
              <a:t>контракта«</a:t>
            </a:r>
          </a:p>
          <a:p>
            <a:endParaRPr lang="ru-RU" sz="2400" dirty="0"/>
          </a:p>
          <a:p>
            <a:r>
              <a:rPr lang="ru-RU" sz="2400" b="1" dirty="0">
                <a:solidFill>
                  <a:srgbClr val="0063A1"/>
                </a:solidFill>
              </a:rPr>
              <a:t>Приказ Минстроя России от 05.07.2018 </a:t>
            </a:r>
            <a:r>
              <a:rPr lang="ru-RU" sz="2400" b="1" dirty="0" smtClean="0">
                <a:solidFill>
                  <a:srgbClr val="0063A1"/>
                </a:solidFill>
              </a:rPr>
              <a:t>№ </a:t>
            </a:r>
            <a:r>
              <a:rPr lang="ru-RU" sz="2400" b="1" dirty="0">
                <a:solidFill>
                  <a:srgbClr val="0063A1"/>
                </a:solidFill>
              </a:rPr>
              <a:t>397/пр</a:t>
            </a:r>
          </a:p>
          <a:p>
            <a:r>
              <a:rPr lang="ru-RU" sz="2400" dirty="0"/>
              <a:t>"Об утверждении Типового государственного (муниципального) контракта на выполнение проектных и изыскательских работ и информационной карты указанного типового контракта"</a:t>
            </a:r>
          </a:p>
          <a:p>
            <a:endParaRPr lang="ru-RU" sz="2400" dirty="0"/>
          </a:p>
          <a:p>
            <a:endParaRPr lang="ru-RU" dirty="0"/>
          </a:p>
        </p:txBody>
      </p:sp>
      <p:sp>
        <p:nvSpPr>
          <p:cNvPr id="4" name="Левая круглая скобка 3"/>
          <p:cNvSpPr/>
          <p:nvPr/>
        </p:nvSpPr>
        <p:spPr>
          <a:xfrm>
            <a:off x="2082800" y="1724025"/>
            <a:ext cx="304800" cy="4572000"/>
          </a:xfrm>
          <a:prstGeom prst="lef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ru-RU"/>
          </a:p>
        </p:txBody>
      </p:sp>
      <p:sp>
        <p:nvSpPr>
          <p:cNvPr id="5" name="Объект 2"/>
          <p:cNvSpPr txBox="1">
            <a:spLocks/>
          </p:cNvSpPr>
          <p:nvPr/>
        </p:nvSpPr>
        <p:spPr>
          <a:xfrm>
            <a:off x="444953" y="3629479"/>
            <a:ext cx="1590675" cy="762000"/>
          </a:xfrm>
          <a:prstGeom prst="rect">
            <a:avLst/>
          </a:prstGeom>
        </p:spPr>
        <p:txBody>
          <a:bodyPr/>
          <a:lstStyle>
            <a:lvl1pPr marL="0">
              <a:defRPr lang="ru-RU" dirty="0" smtClean="0">
                <a:latin typeface="Arial" panose="020B0604020202020204" pitchFamily="34" charset="0"/>
                <a:ea typeface="+mn-ea"/>
                <a:cs typeface="Arial" panose="020B0604020202020204" pitchFamily="34" charset="0"/>
              </a:defRPr>
            </a:lvl1pPr>
            <a:lvl2pPr marL="457200">
              <a:defRPr>
                <a:latin typeface="PTSansPro-CaptionBold" panose="020B0703020203020204" pitchFamily="34" charset="-52"/>
                <a:ea typeface="+mn-ea"/>
                <a:cs typeface="+mn-cs"/>
              </a:defRPr>
            </a:lvl2pPr>
            <a:lvl3pPr marL="914400">
              <a:defRPr>
                <a:latin typeface="PTSansPro-CaptionBold" panose="020B0703020203020204" pitchFamily="34" charset="-52"/>
                <a:ea typeface="+mn-ea"/>
                <a:cs typeface="+mn-cs"/>
              </a:defRPr>
            </a:lvl3pPr>
            <a:lvl4pPr marL="1371600">
              <a:defRPr>
                <a:latin typeface="PTSansPro-CaptionBold" panose="020B0703020203020204" pitchFamily="34" charset="-52"/>
                <a:ea typeface="+mn-ea"/>
                <a:cs typeface="+mn-cs"/>
              </a:defRPr>
            </a:lvl4pPr>
            <a:lvl5pPr marL="1828800">
              <a:defRPr>
                <a:latin typeface="PTSansPro-CaptionBold" panose="020B0703020203020204" pitchFamily="34" charset="-52"/>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ru-RU" b="1" kern="0" dirty="0" smtClean="0">
                <a:solidFill>
                  <a:srgbClr val="C00000"/>
                </a:solidFill>
              </a:rPr>
              <a:t>Действуют </a:t>
            </a:r>
            <a:br>
              <a:rPr lang="ru-RU" b="1" kern="0" dirty="0" smtClean="0">
                <a:solidFill>
                  <a:srgbClr val="C00000"/>
                </a:solidFill>
              </a:rPr>
            </a:br>
            <a:r>
              <a:rPr lang="ru-RU" b="1" kern="0" dirty="0" smtClean="0">
                <a:solidFill>
                  <a:srgbClr val="C00000"/>
                </a:solidFill>
              </a:rPr>
              <a:t>с 01.07.2019 </a:t>
            </a:r>
            <a:endParaRPr lang="ru-RU" b="1" kern="0" dirty="0">
              <a:solidFill>
                <a:srgbClr val="C00000"/>
              </a:solidFill>
            </a:endParaRPr>
          </a:p>
        </p:txBody>
      </p:sp>
    </p:spTree>
    <p:extLst>
      <p:ext uri="{BB962C8B-B14F-4D97-AF65-F5344CB8AC3E}">
        <p14:creationId xmlns:p14="http://schemas.microsoft.com/office/powerpoint/2010/main" val="956263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smtClean="0"/>
              <a:t>Основные вопросы </a:t>
            </a:r>
            <a:br>
              <a:rPr lang="ru-RU" dirty="0" smtClean="0"/>
            </a:br>
            <a:r>
              <a:rPr lang="ru-RU" dirty="0" smtClean="0"/>
              <a:t>по типовым контрактам</a:t>
            </a:r>
            <a:endParaRPr lang="ru-RU" dirty="0"/>
          </a:p>
        </p:txBody>
      </p:sp>
      <p:sp>
        <p:nvSpPr>
          <p:cNvPr id="3" name="Объект 2"/>
          <p:cNvSpPr>
            <a:spLocks noGrp="1"/>
          </p:cNvSpPr>
          <p:nvPr>
            <p:ph sz="quarter" idx="10"/>
          </p:nvPr>
        </p:nvSpPr>
        <p:spPr>
          <a:xfrm>
            <a:off x="469900" y="1571625"/>
            <a:ext cx="9829800" cy="5257800"/>
          </a:xfrm>
          <a:solidFill>
            <a:schemeClr val="bg2"/>
          </a:solidFill>
          <a:ln>
            <a:solidFill>
              <a:schemeClr val="accent1"/>
            </a:solidFill>
          </a:ln>
        </p:spPr>
        <p:txBody>
          <a:bodyPr/>
          <a:lstStyle/>
          <a:p>
            <a:pPr algn="just"/>
            <a:r>
              <a:rPr lang="ru-RU" b="1" dirty="0"/>
              <a:t>2.3. Изменение Графика исполнения Контракта не допускается, за исключением:</a:t>
            </a:r>
          </a:p>
          <a:p>
            <a:pPr algn="just"/>
            <a:r>
              <a:rPr lang="ru-RU" dirty="0"/>
              <a:t>2.3.1. Наступления обстоятельств непреодолимой силы, а также иных обстоятельств, о которых Сторонам не было известно на дату заключения Контракта (в том числе обстоятельств, связанных со сносом самовольных построек, расположенных на указанном в пункте 1.2.3 Контракта земельном участке и выявленных в процессе исполнения Контракта, переносом и (или) переустройством инженерных сетей, электрических сетей, сведения о которых отсутствовали на дату заключения Контракта), вследствие которых надлежащее исполнение Сторонами своих обязательств, предусмотренных Контрактом, стало невозможным в сроки, установленные Графиком выполнения работ. В этом случае изменение Графика исполнения Контракта осуществляется по соглашению Сторон в порядке, предусмотренном пунктом 13.5 Контракта.</a:t>
            </a:r>
          </a:p>
          <a:p>
            <a:pPr algn="just"/>
            <a:r>
              <a:rPr lang="ru-RU" dirty="0"/>
              <a:t>2.3.2. Внесения Заказчиком изменений в Проектную документацию, которые влекут изменение сроков начала и окончания строительства (реконструкции) Объекта, промежуточных сроков выполнения отдельных видов и этапов работ, определенных Графиком выполнения работ. В этом случае изменение Графика выполнения работ осуществляется по соглашению Сторон в порядке, предусмотренном пунктом 13.7 Контракта.</a:t>
            </a:r>
          </a:p>
          <a:p>
            <a:endParaRPr lang="ru-RU" dirty="0"/>
          </a:p>
        </p:txBody>
      </p:sp>
      <p:sp>
        <p:nvSpPr>
          <p:cNvPr id="5" name="Объект 2"/>
          <p:cNvSpPr txBox="1">
            <a:spLocks/>
          </p:cNvSpPr>
          <p:nvPr/>
        </p:nvSpPr>
        <p:spPr>
          <a:xfrm>
            <a:off x="469900" y="1927065"/>
            <a:ext cx="9829800" cy="4953000"/>
          </a:xfrm>
          <a:prstGeom prst="rect">
            <a:avLst/>
          </a:prstGeom>
          <a:solidFill>
            <a:schemeClr val="bg2"/>
          </a:solidFill>
          <a:ln>
            <a:solidFill>
              <a:schemeClr val="accent1"/>
            </a:solidFill>
          </a:ln>
        </p:spPr>
        <p:txBody>
          <a:bodyPr/>
          <a:lstStyle>
            <a:lvl1pPr marL="0">
              <a:defRPr lang="ru-RU" dirty="0" smtClean="0">
                <a:latin typeface="Arial" panose="020B0604020202020204" pitchFamily="34" charset="0"/>
                <a:ea typeface="+mn-ea"/>
                <a:cs typeface="Arial" panose="020B0604020202020204" pitchFamily="34" charset="0"/>
              </a:defRPr>
            </a:lvl1pPr>
            <a:lvl2pPr marL="457200">
              <a:defRPr>
                <a:latin typeface="PTSansPro-CaptionBold" panose="020B0703020203020204" pitchFamily="34" charset="-52"/>
                <a:ea typeface="+mn-ea"/>
                <a:cs typeface="+mn-cs"/>
              </a:defRPr>
            </a:lvl2pPr>
            <a:lvl3pPr marL="914400">
              <a:defRPr>
                <a:latin typeface="PTSansPro-CaptionBold" panose="020B0703020203020204" pitchFamily="34" charset="-52"/>
                <a:ea typeface="+mn-ea"/>
                <a:cs typeface="+mn-cs"/>
              </a:defRPr>
            </a:lvl3pPr>
            <a:lvl4pPr marL="1371600">
              <a:defRPr>
                <a:latin typeface="PTSansPro-CaptionBold" panose="020B0703020203020204" pitchFamily="34" charset="-52"/>
                <a:ea typeface="+mn-ea"/>
                <a:cs typeface="+mn-cs"/>
              </a:defRPr>
            </a:lvl4pPr>
            <a:lvl5pPr marL="1828800">
              <a:defRPr>
                <a:latin typeface="PTSansPro-CaptionBold" panose="020B0703020203020204" pitchFamily="34" charset="-52"/>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ru-RU" dirty="0"/>
              <a:t>2.3.4. Необходимости детализации отдельных комплексов работ, видов работ и (или) части работ отдельного вида работ в составе этапа выполнения контракта или комплекса работ без изменения сроков их выполнения и в пределах доли этапа выполнения контракта, комплекса работ и (или) вида работ и (или) части работ отдельного вида работ в цене контракта. В этом случае изменение Графика исполнения Контракта осуществляется по соглашению Сторон в порядке, предусмотренном пунктом 13.11 Контракта.</a:t>
            </a:r>
          </a:p>
          <a:p>
            <a:pPr algn="just"/>
            <a:r>
              <a:rPr lang="ru-RU" dirty="0"/>
              <a:t>2.5. В случаях нарушения Заказчиком </a:t>
            </a:r>
            <a:r>
              <a:rPr lang="ru-RU" b="1" dirty="0"/>
              <a:t>более чем на один месяц сроков исполнения обязательств</a:t>
            </a:r>
            <a:r>
              <a:rPr lang="ru-RU" dirty="0" smtClean="0"/>
              <a:t>, предусмотренных пунктами 4.1.1 - 4.1.7 Контракта, которые привели к невозможности исполнения Подрядчиком обязательств по Контракту, </a:t>
            </a:r>
            <a:r>
              <a:rPr lang="ru-RU" dirty="0"/>
              <a:t>и если исполнение таких обязательств Подрядчиком </a:t>
            </a:r>
            <a:r>
              <a:rPr lang="ru-RU" dirty="0" smtClean="0"/>
              <a:t>технологически </a:t>
            </a:r>
            <a:r>
              <a:rPr lang="ru-RU" dirty="0"/>
              <a:t>и (или) организационно взаимосвязано с завершением исполнения обязательств Заказчиком, сроки исполнения Подрядчиком таких обязательств могут быть продлены на период, равный просрочке выполнения обязательств Заказчиком.</a:t>
            </a:r>
          </a:p>
          <a:p>
            <a:endParaRPr lang="ru-RU" kern="0" dirty="0">
              <a:solidFill>
                <a:sysClr val="windowText" lastClr="000000"/>
              </a:solidFill>
            </a:endParaRPr>
          </a:p>
        </p:txBody>
      </p:sp>
      <p:sp>
        <p:nvSpPr>
          <p:cNvPr id="6" name="object 5"/>
          <p:cNvSpPr txBox="1"/>
          <p:nvPr/>
        </p:nvSpPr>
        <p:spPr>
          <a:xfrm>
            <a:off x="528777" y="5958519"/>
            <a:ext cx="564515" cy="972185"/>
          </a:xfrm>
          <a:prstGeom prst="rect">
            <a:avLst/>
          </a:prstGeom>
          <a:solidFill>
            <a:srgbClr val="0063A1"/>
          </a:solidFill>
        </p:spPr>
        <p:txBody>
          <a:bodyPr vert="horz" wrap="square" lIns="0" tIns="204470" rIns="0" bIns="0" rtlCol="0">
            <a:spAutoFit/>
          </a:bodyPr>
          <a:lstStyle/>
          <a:p>
            <a:pPr marL="169545">
              <a:lnSpc>
                <a:spcPct val="100000"/>
              </a:lnSpc>
              <a:spcBef>
                <a:spcPts val="1610"/>
              </a:spcBef>
            </a:pPr>
            <a:r>
              <a:rPr sz="3600" b="1" dirty="0">
                <a:solidFill>
                  <a:srgbClr val="FFFFFF"/>
                </a:solidFill>
                <a:latin typeface="PTSansPro-CaptionBold"/>
                <a:cs typeface="PTSansPro-CaptionBold"/>
              </a:rPr>
              <a:t>?</a:t>
            </a:r>
            <a:endParaRPr sz="3600" dirty="0">
              <a:latin typeface="PTSansPro-CaptionBold"/>
              <a:cs typeface="PTSansPro-CaptionBold"/>
            </a:endParaRPr>
          </a:p>
        </p:txBody>
      </p:sp>
      <p:sp>
        <p:nvSpPr>
          <p:cNvPr id="7" name="object 18"/>
          <p:cNvSpPr txBox="1"/>
          <p:nvPr/>
        </p:nvSpPr>
        <p:spPr>
          <a:xfrm>
            <a:off x="1177221" y="5971774"/>
            <a:ext cx="9093700" cy="962105"/>
          </a:xfrm>
          <a:prstGeom prst="rect">
            <a:avLst/>
          </a:prstGeom>
          <a:solidFill>
            <a:srgbClr val="E6E7E8"/>
          </a:solidFill>
          <a:ln>
            <a:solidFill>
              <a:schemeClr val="accent1"/>
            </a:solidFill>
          </a:ln>
        </p:spPr>
        <p:txBody>
          <a:bodyPr vert="horz" wrap="square" lIns="216000" tIns="324000" rIns="0" bIns="324000" rtlCol="0">
            <a:spAutoFit/>
          </a:bodyPr>
          <a:lstStyle/>
          <a:p>
            <a:r>
              <a:rPr lang="ru-RU" sz="2000" b="1" dirty="0" smtClean="0"/>
              <a:t>КАК ДАННЫЕ УСЛОВИЯ СОГЛАСУЮТСЯ С ЗАКОНОМ № 44-ФЗ?</a:t>
            </a:r>
            <a:endParaRPr lang="ru-RU" sz="2000" b="1" dirty="0"/>
          </a:p>
        </p:txBody>
      </p:sp>
    </p:spTree>
    <p:extLst>
      <p:ext uri="{BB962C8B-B14F-4D97-AF65-F5344CB8AC3E}">
        <p14:creationId xmlns:p14="http://schemas.microsoft.com/office/powerpoint/2010/main" val="384288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a:t>Изменение условий контракта </a:t>
            </a:r>
            <a:br>
              <a:rPr lang="ru-RU" dirty="0"/>
            </a:br>
            <a:r>
              <a:rPr lang="ru-RU" dirty="0">
                <a:solidFill>
                  <a:srgbClr val="FF0000"/>
                </a:solidFill>
              </a:rPr>
              <a:t>с </a:t>
            </a:r>
            <a:r>
              <a:rPr lang="ru-RU" dirty="0" smtClean="0">
                <a:solidFill>
                  <a:srgbClr val="FF0000"/>
                </a:solidFill>
              </a:rPr>
              <a:t>01.07.2019 (ст. 95)</a:t>
            </a:r>
            <a:endParaRPr lang="ru-RU" dirty="0"/>
          </a:p>
        </p:txBody>
      </p:sp>
      <p:sp>
        <p:nvSpPr>
          <p:cNvPr id="3" name="Объект 2"/>
          <p:cNvSpPr>
            <a:spLocks noGrp="1"/>
          </p:cNvSpPr>
          <p:nvPr>
            <p:ph sz="quarter" idx="10"/>
          </p:nvPr>
        </p:nvSpPr>
        <p:spPr/>
        <p:txBody>
          <a:bodyPr/>
          <a:lstStyle/>
          <a:p>
            <a:r>
              <a:rPr lang="ru-RU" dirty="0" smtClean="0"/>
              <a:t>1. …</a:t>
            </a:r>
          </a:p>
          <a:p>
            <a:pPr algn="just"/>
            <a:r>
              <a:rPr lang="ru-RU" dirty="0" smtClean="0"/>
              <a:t>в</a:t>
            </a:r>
            <a:r>
              <a:rPr lang="ru-RU" dirty="0"/>
              <a:t>) при изменении объема и </a:t>
            </a:r>
            <a:r>
              <a:rPr lang="ru-RU" dirty="0">
                <a:solidFill>
                  <a:srgbClr val="FF0000"/>
                </a:solidFill>
              </a:rPr>
              <a:t>(или) видов выполняемых работ </a:t>
            </a:r>
            <a:r>
              <a:rPr lang="ru-RU" dirty="0"/>
              <a:t>по контракту, предметом которого является выполнение работ по строительству, реконструкции, кап. ремонту, сносу объекта кап. строительства, проведению работ по сохранению объектов культ. наследия. При этом допускается изменение с учетом положений бюджетного законодательства РФ цены контракта </a:t>
            </a:r>
            <a:r>
              <a:rPr lang="ru-RU" dirty="0">
                <a:solidFill>
                  <a:srgbClr val="FF0000"/>
                </a:solidFill>
              </a:rPr>
              <a:t>не более чем на 10% цены контракта;</a:t>
            </a:r>
          </a:p>
        </p:txBody>
      </p:sp>
    </p:spTree>
    <p:extLst>
      <p:ext uri="{BB962C8B-B14F-4D97-AF65-F5344CB8AC3E}">
        <p14:creationId xmlns:p14="http://schemas.microsoft.com/office/powerpoint/2010/main" val="2172118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smtClean="0"/>
              <a:t>Изменение условий контракта </a:t>
            </a:r>
            <a:br>
              <a:rPr lang="ru-RU" dirty="0" smtClean="0"/>
            </a:br>
            <a:r>
              <a:rPr lang="ru-RU" dirty="0" smtClean="0">
                <a:solidFill>
                  <a:srgbClr val="FF0000"/>
                </a:solidFill>
              </a:rPr>
              <a:t>с 01.07.2019 (ст. 95)</a:t>
            </a:r>
            <a:endParaRPr lang="ru-RU" dirty="0">
              <a:solidFill>
                <a:srgbClr val="FF0000"/>
              </a:solidFill>
            </a:endParaRPr>
          </a:p>
        </p:txBody>
      </p:sp>
      <p:sp>
        <p:nvSpPr>
          <p:cNvPr id="3" name="Объект 2"/>
          <p:cNvSpPr>
            <a:spLocks noGrp="1"/>
          </p:cNvSpPr>
          <p:nvPr>
            <p:ph sz="quarter" idx="10"/>
          </p:nvPr>
        </p:nvSpPr>
        <p:spPr/>
        <p:txBody>
          <a:bodyPr/>
          <a:lstStyle/>
          <a:p>
            <a:pPr algn="just"/>
            <a:r>
              <a:rPr lang="ru-RU" dirty="0"/>
              <a:t>8) если при исполнении заключенного на срок не менее 1 года контракта, предметом которого является выполнение работ по строительству, реконструкции, кап. ремонту, сносу объекта кап. строительства, проведению работ по сохранению объектов культ. наследия, цена которого составляет или превышает предельный размер (предельные размеры) цены, установленный Правительством, возникли независящие от сторон контракта обстоятельства, влекущие невозможность его исполнения, в том числе необходимость внесения изменений в проектную документацию. </a:t>
            </a:r>
            <a:endParaRPr lang="ru-RU" dirty="0" smtClean="0"/>
          </a:p>
          <a:p>
            <a:pPr algn="just"/>
            <a:endParaRPr lang="ru-RU" dirty="0"/>
          </a:p>
          <a:p>
            <a:pPr algn="just"/>
            <a:r>
              <a:rPr lang="ru-RU" dirty="0" smtClean="0"/>
              <a:t>Предусмотренное </a:t>
            </a:r>
            <a:r>
              <a:rPr lang="ru-RU" dirty="0"/>
              <a:t>настоящим пунктом изменение осуществляется при наличии в письменной форме обоснования такого изменения на основании решения Правительства, высшего исполнительного органа гос. власти субъекта РФ, местной администрации при осуществлении закупки для федеральных нужд, нужд субъекта РФ, </a:t>
            </a:r>
            <a:r>
              <a:rPr lang="ru-RU" dirty="0" err="1"/>
              <a:t>мун</a:t>
            </a:r>
            <a:r>
              <a:rPr lang="ru-RU" dirty="0"/>
              <a:t>. нужд соответственно и при условии, что такое изменение не приведет к увеличению срока исполнения контракта и (или) цены контракта более чем на 30%. При этом в указанный срок не включается срок получения в соответствии с законодательством о градостроительной деятельности положительного заключения экспертизы проектной документации в случае необходимости внесения в нее изменений; </a:t>
            </a:r>
          </a:p>
        </p:txBody>
      </p:sp>
    </p:spTree>
    <p:extLst>
      <p:ext uri="{BB962C8B-B14F-4D97-AF65-F5344CB8AC3E}">
        <p14:creationId xmlns:p14="http://schemas.microsoft.com/office/powerpoint/2010/main" val="19079338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a:t>Изменение условий контракта </a:t>
            </a:r>
            <a:br>
              <a:rPr lang="ru-RU" dirty="0"/>
            </a:br>
            <a:r>
              <a:rPr lang="ru-RU" dirty="0">
                <a:solidFill>
                  <a:srgbClr val="FF0000"/>
                </a:solidFill>
              </a:rPr>
              <a:t>с </a:t>
            </a:r>
            <a:r>
              <a:rPr lang="ru-RU" dirty="0" smtClean="0">
                <a:solidFill>
                  <a:srgbClr val="FF0000"/>
                </a:solidFill>
              </a:rPr>
              <a:t>01.07.2019 (ст. 95)</a:t>
            </a:r>
            <a:endParaRPr lang="ru-RU" dirty="0"/>
          </a:p>
        </p:txBody>
      </p:sp>
      <p:sp>
        <p:nvSpPr>
          <p:cNvPr id="3" name="Объект 2"/>
          <p:cNvSpPr>
            <a:spLocks noGrp="1"/>
          </p:cNvSpPr>
          <p:nvPr>
            <p:ph sz="quarter" idx="10"/>
          </p:nvPr>
        </p:nvSpPr>
        <p:spPr/>
        <p:txBody>
          <a:bodyPr/>
          <a:lstStyle/>
          <a:p>
            <a:pPr algn="just"/>
            <a:r>
              <a:rPr lang="ru-RU" dirty="0"/>
              <a:t>9) если контракт, предметом которого является выполнение работ по строительству, реконструкции, кап. ремонту, сносу объекта кап. строительства, проведению работ по сохранению объектов культ. наследия, </a:t>
            </a:r>
            <a:r>
              <a:rPr lang="ru-RU" b="1" dirty="0">
                <a:solidFill>
                  <a:srgbClr val="FF0000"/>
                </a:solidFill>
              </a:rPr>
              <a:t>по независящим от сторон контракта обстоятельствам</a:t>
            </a:r>
            <a:r>
              <a:rPr lang="ru-RU" dirty="0"/>
              <a:t>, влекущим невозможность его исполнения, в том числе необходимость внесения изменений в проектную документацию, </a:t>
            </a:r>
            <a:r>
              <a:rPr lang="ru-RU" b="1" dirty="0">
                <a:solidFill>
                  <a:srgbClr val="FF0000"/>
                </a:solidFill>
              </a:rPr>
              <a:t>либо по вине подрядчика не исполнен в установленный в контракте срок</a:t>
            </a:r>
            <a:r>
              <a:rPr lang="ru-RU" dirty="0"/>
              <a:t>, допускается однократное изменение срока исполнения контракта </a:t>
            </a:r>
            <a:r>
              <a:rPr lang="ru-RU" dirty="0">
                <a:solidFill>
                  <a:srgbClr val="0063A1"/>
                </a:solidFill>
              </a:rPr>
              <a:t>на срок, не превышающий срока исполнения контракта, предусмотренного при его заключении. </a:t>
            </a:r>
            <a:endParaRPr lang="ru-RU" dirty="0" smtClean="0">
              <a:solidFill>
                <a:srgbClr val="0063A1"/>
              </a:solidFill>
            </a:endParaRPr>
          </a:p>
          <a:p>
            <a:pPr algn="just"/>
            <a:endParaRPr lang="ru-RU" dirty="0"/>
          </a:p>
          <a:p>
            <a:pPr algn="just"/>
            <a:r>
              <a:rPr lang="ru-RU" dirty="0" smtClean="0"/>
              <a:t>При </a:t>
            </a:r>
            <a:r>
              <a:rPr lang="ru-RU" dirty="0"/>
              <a:t>этом в случае, если обеспечение исполнения контракта осуществлено путем внесения денежных средств, по соглашению сторон определяется новый срок возврата заказчиком подрядчику денежных средств, внесенных в качестве обеспечения исполнения контракта. В случае неисполнения контракта в срок по вине подрядчика предусмотренное настоящим пунктом изменение срока осуществляется при условии отсутствия неисполненных подрядчиком требований об уплате неустоек (штрафов, пеней), предъявленных заказчиком в соответствии с ФЗ-44, предоставления подрядчиком в соответствии с ФЗ-44 обеспечения исполнения </a:t>
            </a:r>
            <a:r>
              <a:rPr lang="ru-RU" dirty="0" smtClean="0"/>
              <a:t>контракта.</a:t>
            </a:r>
            <a:endParaRPr lang="ru-RU" dirty="0"/>
          </a:p>
          <a:p>
            <a:endParaRPr lang="ru-RU" dirty="0"/>
          </a:p>
        </p:txBody>
      </p:sp>
    </p:spTree>
    <p:extLst>
      <p:ext uri="{BB962C8B-B14F-4D97-AF65-F5344CB8AC3E}">
        <p14:creationId xmlns:p14="http://schemas.microsoft.com/office/powerpoint/2010/main" val="4243047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299442"/>
            <a:ext cx="8498520" cy="1107996"/>
          </a:xfrm>
        </p:spPr>
        <p:txBody>
          <a:bodyPr/>
          <a:lstStyle/>
          <a:p>
            <a:r>
              <a:rPr lang="ru-RU" sz="2400" dirty="0" smtClean="0"/>
              <a:t>Письмо </a:t>
            </a:r>
            <a:r>
              <a:rPr lang="ru-RU" sz="2400" dirty="0"/>
              <a:t>Минстроя России от 18.10.2018 N 42269-ОД/08 </a:t>
            </a:r>
            <a:r>
              <a:rPr lang="ru-RU" sz="2400" dirty="0" smtClean="0"/>
              <a:t>«По </a:t>
            </a:r>
            <a:r>
              <a:rPr lang="ru-RU" sz="2400" dirty="0"/>
              <a:t>вопросу внесения изменений в проектную </a:t>
            </a:r>
            <a:r>
              <a:rPr lang="ru-RU" sz="2400" dirty="0" smtClean="0"/>
              <a:t>документацию»</a:t>
            </a:r>
            <a:endParaRPr lang="ru-RU" sz="2400" dirty="0"/>
          </a:p>
        </p:txBody>
      </p:sp>
      <p:sp>
        <p:nvSpPr>
          <p:cNvPr id="3" name="Объект 2"/>
          <p:cNvSpPr>
            <a:spLocks noGrp="1"/>
          </p:cNvSpPr>
          <p:nvPr>
            <p:ph sz="quarter" idx="10"/>
          </p:nvPr>
        </p:nvSpPr>
        <p:spPr>
          <a:xfrm>
            <a:off x="469900" y="1571625"/>
            <a:ext cx="10223500" cy="5029200"/>
          </a:xfrm>
        </p:spPr>
        <p:txBody>
          <a:bodyPr/>
          <a:lstStyle/>
          <a:p>
            <a:r>
              <a:rPr lang="ru-RU" sz="2000" b="1" dirty="0" smtClean="0"/>
              <a:t>В </a:t>
            </a:r>
            <a:r>
              <a:rPr lang="ru-RU" sz="2000" b="1" dirty="0"/>
              <a:t>случае внесения изменений в проектную документацию, получившую положительное заключение экспертизы, такая документация повторно направляется на экспертизу.</a:t>
            </a:r>
          </a:p>
          <a:p>
            <a:endParaRPr lang="ru-RU" sz="2000" dirty="0" smtClean="0"/>
          </a:p>
          <a:p>
            <a:pPr algn="just"/>
            <a:r>
              <a:rPr lang="ru-RU" sz="2000" dirty="0" smtClean="0"/>
              <a:t>При </a:t>
            </a:r>
            <a:r>
              <a:rPr lang="ru-RU" sz="2000" dirty="0"/>
              <a:t>этом, необходимо отметить, что в соответствии с частью 55 статьи 26 Федерального закона </a:t>
            </a:r>
            <a:r>
              <a:rPr lang="ru-RU" sz="2000" dirty="0" smtClean="0"/>
              <a:t>№ </a:t>
            </a:r>
            <a:r>
              <a:rPr lang="ru-RU" sz="2000" dirty="0"/>
              <a:t>342-ФЗ в случае, если до дня официального опубликования Федерального закона </a:t>
            </a:r>
            <a:r>
              <a:rPr lang="ru-RU" sz="2000" dirty="0" smtClean="0"/>
              <a:t>№ </a:t>
            </a:r>
            <a:r>
              <a:rPr lang="ru-RU" sz="2000" dirty="0"/>
              <a:t>342-ФЗ в отношении проектной документации, в которую после получения положительного заключения экспертизы проектной документации внесены изменения, не затрагивающие конструктивных и других характеристик безопасности объекта капитального строительства, получено положительное заключение, предусмотренное частью 3.5 статьи 49 Кодекса (в редакции, действовавшей до дня официального опубликования Федерального закона </a:t>
            </a:r>
            <a:r>
              <a:rPr lang="ru-RU" sz="2000" dirty="0" smtClean="0"/>
              <a:t>№ </a:t>
            </a:r>
            <a:r>
              <a:rPr lang="ru-RU" sz="2000" dirty="0"/>
              <a:t>342-ФЗ), проведение экспертизы такой проектной документации не требуется.</a:t>
            </a:r>
          </a:p>
          <a:p>
            <a:endParaRPr lang="ru-RU" dirty="0"/>
          </a:p>
        </p:txBody>
      </p:sp>
    </p:spTree>
    <p:extLst>
      <p:ext uri="{BB962C8B-B14F-4D97-AF65-F5344CB8AC3E}">
        <p14:creationId xmlns:p14="http://schemas.microsoft.com/office/powerpoint/2010/main" val="22187311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a:t>Основные вопросы </a:t>
            </a:r>
            <a:r>
              <a:rPr lang="ru-RU" dirty="0" smtClean="0"/>
              <a:t/>
            </a:r>
            <a:br>
              <a:rPr lang="ru-RU" dirty="0" smtClean="0"/>
            </a:br>
            <a:r>
              <a:rPr lang="ru-RU" dirty="0" smtClean="0"/>
              <a:t>по </a:t>
            </a:r>
            <a:r>
              <a:rPr lang="ru-RU" dirty="0"/>
              <a:t>типовым контрактам</a:t>
            </a:r>
          </a:p>
        </p:txBody>
      </p:sp>
      <p:sp>
        <p:nvSpPr>
          <p:cNvPr id="3" name="Объект 2"/>
          <p:cNvSpPr>
            <a:spLocks noGrp="1"/>
          </p:cNvSpPr>
          <p:nvPr>
            <p:ph sz="quarter" idx="10"/>
          </p:nvPr>
        </p:nvSpPr>
        <p:spPr/>
        <p:txBody>
          <a:bodyPr/>
          <a:lstStyle/>
          <a:p>
            <a:endParaRPr lang="ru-RU"/>
          </a:p>
        </p:txBody>
      </p:sp>
      <p:sp>
        <p:nvSpPr>
          <p:cNvPr id="4" name="Объект 2"/>
          <p:cNvSpPr txBox="1">
            <a:spLocks/>
          </p:cNvSpPr>
          <p:nvPr/>
        </p:nvSpPr>
        <p:spPr>
          <a:xfrm>
            <a:off x="469900" y="1571625"/>
            <a:ext cx="9829800" cy="5257800"/>
          </a:xfrm>
          <a:prstGeom prst="rect">
            <a:avLst/>
          </a:prstGeom>
          <a:solidFill>
            <a:schemeClr val="bg2"/>
          </a:solidFill>
          <a:ln>
            <a:solidFill>
              <a:schemeClr val="accent1"/>
            </a:solidFill>
          </a:ln>
        </p:spPr>
        <p:txBody>
          <a:bodyPr/>
          <a:lstStyle>
            <a:lvl1pPr marL="0">
              <a:defRPr lang="ru-RU" dirty="0" smtClean="0">
                <a:latin typeface="Arial" panose="020B0604020202020204" pitchFamily="34" charset="0"/>
                <a:ea typeface="+mn-ea"/>
                <a:cs typeface="Arial" panose="020B0604020202020204" pitchFamily="34" charset="0"/>
              </a:defRPr>
            </a:lvl1pPr>
            <a:lvl2pPr marL="457200">
              <a:defRPr>
                <a:latin typeface="PTSansPro-CaptionBold" panose="020B0703020203020204" pitchFamily="34" charset="-52"/>
                <a:ea typeface="+mn-ea"/>
                <a:cs typeface="+mn-cs"/>
              </a:defRPr>
            </a:lvl2pPr>
            <a:lvl3pPr marL="914400">
              <a:defRPr>
                <a:latin typeface="PTSansPro-CaptionBold" panose="020B0703020203020204" pitchFamily="34" charset="-52"/>
                <a:ea typeface="+mn-ea"/>
                <a:cs typeface="+mn-cs"/>
              </a:defRPr>
            </a:lvl3pPr>
            <a:lvl4pPr marL="1371600">
              <a:defRPr>
                <a:latin typeface="PTSansPro-CaptionBold" panose="020B0703020203020204" pitchFamily="34" charset="-52"/>
                <a:ea typeface="+mn-ea"/>
                <a:cs typeface="+mn-cs"/>
              </a:defRPr>
            </a:lvl4pPr>
            <a:lvl5pPr marL="1828800">
              <a:defRPr>
                <a:latin typeface="PTSansPro-CaptionBold" panose="020B0703020203020204" pitchFamily="34" charset="-52"/>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ru-RU" b="1" kern="0" dirty="0" smtClean="0">
                <a:solidFill>
                  <a:sysClr val="windowText" lastClr="000000"/>
                </a:solidFill>
              </a:rPr>
              <a:t>Первый вариант: </a:t>
            </a:r>
            <a:r>
              <a:rPr lang="ru-RU" kern="0" dirty="0" smtClean="0">
                <a:solidFill>
                  <a:sysClr val="windowText" lastClr="000000"/>
                </a:solidFill>
              </a:rPr>
              <a:t>3.6</a:t>
            </a:r>
            <a:r>
              <a:rPr lang="ru-RU" kern="0" dirty="0">
                <a:solidFill>
                  <a:sysClr val="windowText" lastClr="000000"/>
                </a:solidFill>
              </a:rPr>
              <a:t>. Заказчик производит оплату работ в сроки и в размерах, которые установлены Графиком оплаты выполненных работ, но не позднее 30 (тридцати) дней с даты подписания Заказчиком акта сдачи-приемки выполненных работ.</a:t>
            </a:r>
          </a:p>
          <a:p>
            <a:pPr algn="just"/>
            <a:endParaRPr lang="ru-RU" kern="0" dirty="0" smtClean="0">
              <a:solidFill>
                <a:sysClr val="windowText" lastClr="000000"/>
              </a:solidFill>
            </a:endParaRPr>
          </a:p>
          <a:p>
            <a:pPr algn="just"/>
            <a:r>
              <a:rPr lang="ru-RU" kern="0" dirty="0" smtClean="0">
                <a:solidFill>
                  <a:srgbClr val="C00000"/>
                </a:solidFill>
              </a:rPr>
              <a:t>При </a:t>
            </a:r>
            <a:r>
              <a:rPr lang="ru-RU" kern="0" dirty="0">
                <a:solidFill>
                  <a:srgbClr val="C00000"/>
                </a:solidFill>
              </a:rPr>
              <a:t>этом Заказчик производит окончательную оплату в размере, установленном в Графике оплаты выполненных работ и </a:t>
            </a:r>
            <a:r>
              <a:rPr lang="ru-RU" b="1" kern="0" dirty="0">
                <a:solidFill>
                  <a:srgbClr val="C00000"/>
                </a:solidFill>
              </a:rPr>
              <a:t>не превышающем 10 (десяти) </a:t>
            </a:r>
            <a:r>
              <a:rPr lang="ru-RU" kern="0" dirty="0">
                <a:solidFill>
                  <a:srgbClr val="C00000"/>
                </a:solidFill>
              </a:rPr>
              <a:t>процентов суммы к оплате соответствующего этапа выполнения Контракта и (или) комплекса работ и (или) вида работ и (или) части работ отдельного вида работ в течение 10 (десяти) дней со дня приемки всех предусмотренных Контрактом работ.</a:t>
            </a:r>
          </a:p>
          <a:p>
            <a:pPr algn="just"/>
            <a:r>
              <a:rPr lang="ru-RU" kern="0" dirty="0" smtClean="0">
                <a:solidFill>
                  <a:sysClr val="windowText" lastClr="000000"/>
                </a:solidFill>
              </a:rPr>
              <a:t/>
            </a:r>
            <a:br>
              <a:rPr lang="ru-RU" kern="0" dirty="0" smtClean="0">
                <a:solidFill>
                  <a:sysClr val="windowText" lastClr="000000"/>
                </a:solidFill>
              </a:rPr>
            </a:br>
            <a:r>
              <a:rPr lang="ru-RU" b="1" kern="0" dirty="0" smtClean="0">
                <a:solidFill>
                  <a:sysClr val="windowText" lastClr="000000"/>
                </a:solidFill>
              </a:rPr>
              <a:t>Второй вариант: </a:t>
            </a:r>
            <a:r>
              <a:rPr lang="ru-RU" kern="0" dirty="0">
                <a:solidFill>
                  <a:sysClr val="windowText" lastClr="000000"/>
                </a:solidFill>
              </a:rPr>
              <a:t>"3.6. Заказчик производит оплату работ в сроки и в размерах, которые установлены Графиком оплаты выполненных работ, но не позднее 15 (пятнадцати) дней с даты подписания Заказчиком акта сдачи-приемки выполненных работ.</a:t>
            </a:r>
          </a:p>
          <a:p>
            <a:pPr algn="just"/>
            <a:endParaRPr lang="ru-RU" kern="0" dirty="0" smtClean="0">
              <a:solidFill>
                <a:srgbClr val="C00000"/>
              </a:solidFill>
            </a:endParaRPr>
          </a:p>
          <a:p>
            <a:pPr algn="just"/>
            <a:r>
              <a:rPr lang="ru-RU" kern="0" dirty="0" smtClean="0">
                <a:solidFill>
                  <a:srgbClr val="C00000"/>
                </a:solidFill>
              </a:rPr>
              <a:t>При </a:t>
            </a:r>
            <a:r>
              <a:rPr lang="ru-RU" kern="0" dirty="0">
                <a:solidFill>
                  <a:srgbClr val="C00000"/>
                </a:solidFill>
              </a:rPr>
              <a:t>этом Заказчик производит окончательную оплату в размере, установленном в Графике оплаты выполненных работ и </a:t>
            </a:r>
            <a:r>
              <a:rPr lang="ru-RU" b="1" kern="0" dirty="0">
                <a:solidFill>
                  <a:srgbClr val="C00000"/>
                </a:solidFill>
              </a:rPr>
              <a:t>не превышающем 10 (десяти)</a:t>
            </a:r>
            <a:r>
              <a:rPr lang="ru-RU" kern="0" dirty="0">
                <a:solidFill>
                  <a:srgbClr val="C00000"/>
                </a:solidFill>
              </a:rPr>
              <a:t> процентов суммы к оплате соответствующего этапа выполнения Контракта и (или) комплекса работ и (или) вида работ и (или) части работ отдельного вида работ в течение 10 (десяти) дней со дня приемки всех предусмотренных Контрактом работ.".</a:t>
            </a:r>
          </a:p>
          <a:p>
            <a:endParaRPr lang="ru-RU" kern="0" dirty="0">
              <a:solidFill>
                <a:sysClr val="windowText" lastClr="000000"/>
              </a:solidFill>
            </a:endParaRPr>
          </a:p>
        </p:txBody>
      </p:sp>
      <p:sp>
        <p:nvSpPr>
          <p:cNvPr id="5" name="object 5"/>
          <p:cNvSpPr txBox="1"/>
          <p:nvPr/>
        </p:nvSpPr>
        <p:spPr>
          <a:xfrm>
            <a:off x="530342" y="4764213"/>
            <a:ext cx="564515" cy="972185"/>
          </a:xfrm>
          <a:prstGeom prst="rect">
            <a:avLst/>
          </a:prstGeom>
          <a:solidFill>
            <a:srgbClr val="0063A1"/>
          </a:solidFill>
        </p:spPr>
        <p:txBody>
          <a:bodyPr vert="horz" wrap="square" lIns="0" tIns="204470" rIns="0" bIns="0" rtlCol="0">
            <a:spAutoFit/>
          </a:bodyPr>
          <a:lstStyle/>
          <a:p>
            <a:pPr marL="169545">
              <a:lnSpc>
                <a:spcPct val="100000"/>
              </a:lnSpc>
              <a:spcBef>
                <a:spcPts val="1610"/>
              </a:spcBef>
            </a:pPr>
            <a:r>
              <a:rPr sz="3600" b="1" dirty="0">
                <a:solidFill>
                  <a:srgbClr val="FFFFFF"/>
                </a:solidFill>
                <a:latin typeface="PTSansPro-CaptionBold"/>
                <a:cs typeface="PTSansPro-CaptionBold"/>
              </a:rPr>
              <a:t>?</a:t>
            </a:r>
            <a:endParaRPr sz="3600" dirty="0">
              <a:latin typeface="PTSansPro-CaptionBold"/>
              <a:cs typeface="PTSansPro-CaptionBold"/>
            </a:endParaRPr>
          </a:p>
        </p:txBody>
      </p:sp>
      <p:sp>
        <p:nvSpPr>
          <p:cNvPr id="6" name="object 18"/>
          <p:cNvSpPr txBox="1"/>
          <p:nvPr/>
        </p:nvSpPr>
        <p:spPr>
          <a:xfrm>
            <a:off x="1178786" y="4774293"/>
            <a:ext cx="9093700" cy="962105"/>
          </a:xfrm>
          <a:prstGeom prst="rect">
            <a:avLst/>
          </a:prstGeom>
          <a:solidFill>
            <a:srgbClr val="E6E7E8"/>
          </a:solidFill>
          <a:ln>
            <a:solidFill>
              <a:schemeClr val="accent1"/>
            </a:solidFill>
          </a:ln>
        </p:spPr>
        <p:txBody>
          <a:bodyPr vert="horz" wrap="square" lIns="216000" tIns="324000" rIns="0" bIns="324000" rtlCol="0">
            <a:spAutoFit/>
          </a:bodyPr>
          <a:lstStyle/>
          <a:p>
            <a:r>
              <a:rPr lang="ru-RU" sz="2000" b="1" dirty="0" smtClean="0"/>
              <a:t>СКОЛЬКО УДЕРЖИВАТЬ? 2 %, 5% ИЛИ РОВНО 10%?</a:t>
            </a:r>
            <a:endParaRPr lang="ru-RU" sz="2000" b="1" dirty="0"/>
          </a:p>
        </p:txBody>
      </p:sp>
      <p:sp>
        <p:nvSpPr>
          <p:cNvPr id="7" name="object 5"/>
          <p:cNvSpPr txBox="1"/>
          <p:nvPr/>
        </p:nvSpPr>
        <p:spPr>
          <a:xfrm>
            <a:off x="530342" y="5878718"/>
            <a:ext cx="564515" cy="972185"/>
          </a:xfrm>
          <a:prstGeom prst="rect">
            <a:avLst/>
          </a:prstGeom>
          <a:solidFill>
            <a:srgbClr val="0063A1"/>
          </a:solidFill>
        </p:spPr>
        <p:txBody>
          <a:bodyPr vert="horz" wrap="square" lIns="0" tIns="204470" rIns="0" bIns="0" rtlCol="0">
            <a:spAutoFit/>
          </a:bodyPr>
          <a:lstStyle/>
          <a:p>
            <a:pPr marL="169545">
              <a:lnSpc>
                <a:spcPct val="100000"/>
              </a:lnSpc>
              <a:spcBef>
                <a:spcPts val="1610"/>
              </a:spcBef>
            </a:pPr>
            <a:r>
              <a:rPr sz="3600" b="1" dirty="0">
                <a:solidFill>
                  <a:srgbClr val="FFFFFF"/>
                </a:solidFill>
                <a:latin typeface="PTSansPro-CaptionBold"/>
                <a:cs typeface="PTSansPro-CaptionBold"/>
              </a:rPr>
              <a:t>?</a:t>
            </a:r>
            <a:endParaRPr sz="3600" dirty="0">
              <a:latin typeface="PTSansPro-CaptionBold"/>
              <a:cs typeface="PTSansPro-CaptionBold"/>
            </a:endParaRPr>
          </a:p>
        </p:txBody>
      </p:sp>
      <p:sp>
        <p:nvSpPr>
          <p:cNvPr id="8" name="object 18"/>
          <p:cNvSpPr txBox="1"/>
          <p:nvPr/>
        </p:nvSpPr>
        <p:spPr>
          <a:xfrm>
            <a:off x="1178786" y="5888798"/>
            <a:ext cx="9093700" cy="962105"/>
          </a:xfrm>
          <a:prstGeom prst="rect">
            <a:avLst/>
          </a:prstGeom>
          <a:solidFill>
            <a:srgbClr val="E6E7E8"/>
          </a:solidFill>
          <a:ln>
            <a:solidFill>
              <a:schemeClr val="accent1"/>
            </a:solidFill>
          </a:ln>
        </p:spPr>
        <p:txBody>
          <a:bodyPr vert="horz" wrap="square" lIns="216000" tIns="324000" rIns="0" bIns="324000" rtlCol="0">
            <a:spAutoFit/>
          </a:bodyPr>
          <a:lstStyle/>
          <a:p>
            <a:r>
              <a:rPr lang="ru-RU" sz="2000" b="1" dirty="0" smtClean="0"/>
              <a:t>КАК БЫТЬ С МНОГОЛЕТНИМИ КОНТРАКТАМИ?</a:t>
            </a:r>
            <a:endParaRPr lang="ru-RU" sz="2000" b="1" dirty="0"/>
          </a:p>
        </p:txBody>
      </p:sp>
      <p:sp>
        <p:nvSpPr>
          <p:cNvPr id="9" name="object 17"/>
          <p:cNvSpPr txBox="1">
            <a:spLocks noChangeArrowheads="1"/>
          </p:cNvSpPr>
          <p:nvPr/>
        </p:nvSpPr>
        <p:spPr bwMode="auto">
          <a:xfrm>
            <a:off x="530342" y="1699121"/>
            <a:ext cx="565150" cy="973138"/>
          </a:xfrm>
          <a:prstGeom prst="rect">
            <a:avLst/>
          </a:prstGeom>
          <a:solidFill>
            <a:srgbClr val="CE171E"/>
          </a:solidFill>
          <a:ln w="9525">
            <a:noFill/>
            <a:miter lim="800000"/>
            <a:headEnd/>
            <a:tailEnd/>
          </a:ln>
        </p:spPr>
        <p:txBody>
          <a:bodyPr lIns="0" tIns="204470" rIns="0" bIns="0">
            <a:spAutoFit/>
          </a:bodyPr>
          <a:lstStyle/>
          <a:p>
            <a:pPr algn="ctr">
              <a:spcBef>
                <a:spcPts val="1613"/>
              </a:spcBef>
            </a:pPr>
            <a:r>
              <a:rPr lang="ru-RU" sz="3600" b="1">
                <a:solidFill>
                  <a:srgbClr val="FFFFFF"/>
                </a:solidFill>
              </a:rPr>
              <a:t>!</a:t>
            </a:r>
            <a:endParaRPr lang="ru-RU" sz="3600"/>
          </a:p>
        </p:txBody>
      </p:sp>
      <p:sp>
        <p:nvSpPr>
          <p:cNvPr id="10" name="object 18"/>
          <p:cNvSpPr txBox="1">
            <a:spLocks noChangeArrowheads="1"/>
          </p:cNvSpPr>
          <p:nvPr/>
        </p:nvSpPr>
        <p:spPr bwMode="auto">
          <a:xfrm>
            <a:off x="1178786" y="1724025"/>
            <a:ext cx="9093701" cy="923330"/>
          </a:xfrm>
          <a:prstGeom prst="rect">
            <a:avLst/>
          </a:prstGeom>
          <a:solidFill>
            <a:srgbClr val="E6E7E8"/>
          </a:solidFill>
          <a:ln w="9525">
            <a:solidFill>
              <a:schemeClr val="accent1"/>
            </a:solidFill>
            <a:miter lim="800000"/>
            <a:headEnd/>
            <a:tailEnd/>
          </a:ln>
        </p:spPr>
        <p:txBody>
          <a:bodyPr wrap="square" lIns="324000" tIns="0" rIns="0" bIns="0">
            <a:spAutoFit/>
          </a:bodyPr>
          <a:lstStyle/>
          <a:p>
            <a:r>
              <a:rPr lang="ru-RU" sz="2000" b="1" dirty="0" smtClean="0"/>
              <a:t>Обязательства </a:t>
            </a:r>
            <a:r>
              <a:rPr lang="ru-RU" sz="2000" b="1" dirty="0"/>
              <a:t>Подрядчика </a:t>
            </a:r>
            <a:r>
              <a:rPr lang="ru-RU" sz="2000" b="1" dirty="0" smtClean="0"/>
              <a:t>признаются </a:t>
            </a:r>
            <a:r>
              <a:rPr lang="ru-RU" sz="2000" b="1" dirty="0"/>
              <a:t>выполненными при получении Заказчиком заключения органа государственного строительного </a:t>
            </a:r>
            <a:r>
              <a:rPr lang="ru-RU" sz="2000" b="1" dirty="0" smtClean="0"/>
              <a:t>надзора</a:t>
            </a:r>
          </a:p>
          <a:p>
            <a:r>
              <a:rPr lang="ru-RU" sz="2000" b="1" dirty="0" smtClean="0"/>
              <a:t>(п.1.3. Типового контракта + ч. 4 ст. 110.2 Закона № 44-ФЗ)</a:t>
            </a:r>
            <a:endParaRPr lang="ru-RU" sz="2000" b="1" dirty="0"/>
          </a:p>
        </p:txBody>
      </p:sp>
    </p:spTree>
    <p:extLst>
      <p:ext uri="{BB962C8B-B14F-4D97-AF65-F5344CB8AC3E}">
        <p14:creationId xmlns:p14="http://schemas.microsoft.com/office/powerpoint/2010/main" val="70290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smtClean="0"/>
              <a:t>Основные вопросы </a:t>
            </a:r>
            <a:br>
              <a:rPr lang="ru-RU" dirty="0" smtClean="0"/>
            </a:br>
            <a:r>
              <a:rPr lang="ru-RU" dirty="0" smtClean="0"/>
              <a:t>по типовым контрактам</a:t>
            </a:r>
            <a:endParaRPr lang="ru-RU" dirty="0"/>
          </a:p>
        </p:txBody>
      </p:sp>
      <p:sp>
        <p:nvSpPr>
          <p:cNvPr id="3" name="Объект 2"/>
          <p:cNvSpPr>
            <a:spLocks noGrp="1"/>
          </p:cNvSpPr>
          <p:nvPr>
            <p:ph sz="quarter" idx="10"/>
          </p:nvPr>
        </p:nvSpPr>
        <p:spPr/>
        <p:txBody>
          <a:bodyPr/>
          <a:lstStyle/>
          <a:p>
            <a:endParaRPr lang="ru-RU"/>
          </a:p>
        </p:txBody>
      </p:sp>
      <p:sp>
        <p:nvSpPr>
          <p:cNvPr id="4" name="Объект 2"/>
          <p:cNvSpPr txBox="1">
            <a:spLocks/>
          </p:cNvSpPr>
          <p:nvPr/>
        </p:nvSpPr>
        <p:spPr>
          <a:xfrm>
            <a:off x="469900" y="1571625"/>
            <a:ext cx="9829800" cy="5257800"/>
          </a:xfrm>
          <a:prstGeom prst="rect">
            <a:avLst/>
          </a:prstGeom>
          <a:solidFill>
            <a:schemeClr val="bg2"/>
          </a:solidFill>
          <a:ln>
            <a:solidFill>
              <a:schemeClr val="accent1"/>
            </a:solidFill>
          </a:ln>
        </p:spPr>
        <p:txBody>
          <a:bodyPr/>
          <a:lstStyle>
            <a:lvl1pPr marL="0">
              <a:defRPr lang="ru-RU" dirty="0" smtClean="0">
                <a:latin typeface="Arial" panose="020B0604020202020204" pitchFamily="34" charset="0"/>
                <a:ea typeface="+mn-ea"/>
                <a:cs typeface="Arial" panose="020B0604020202020204" pitchFamily="34" charset="0"/>
              </a:defRPr>
            </a:lvl1pPr>
            <a:lvl2pPr marL="457200">
              <a:defRPr>
                <a:latin typeface="PTSansPro-CaptionBold" panose="020B0703020203020204" pitchFamily="34" charset="-52"/>
                <a:ea typeface="+mn-ea"/>
                <a:cs typeface="+mn-cs"/>
              </a:defRPr>
            </a:lvl2pPr>
            <a:lvl3pPr marL="914400">
              <a:defRPr>
                <a:latin typeface="PTSansPro-CaptionBold" panose="020B0703020203020204" pitchFamily="34" charset="-52"/>
                <a:ea typeface="+mn-ea"/>
                <a:cs typeface="+mn-cs"/>
              </a:defRPr>
            </a:lvl3pPr>
            <a:lvl4pPr marL="1371600">
              <a:defRPr>
                <a:latin typeface="PTSansPro-CaptionBold" panose="020B0703020203020204" pitchFamily="34" charset="-52"/>
                <a:ea typeface="+mn-ea"/>
                <a:cs typeface="+mn-cs"/>
              </a:defRPr>
            </a:lvl4pPr>
            <a:lvl5pPr marL="1828800">
              <a:defRPr>
                <a:latin typeface="PTSansPro-CaptionBold" panose="020B0703020203020204" pitchFamily="34" charset="-52"/>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ru-RU" b="1" dirty="0"/>
              <a:t>4.3. Подрядчик по Контракту обязуется</a:t>
            </a:r>
            <a:r>
              <a:rPr lang="ru-RU" b="1" dirty="0" smtClean="0"/>
              <a:t>:</a:t>
            </a:r>
          </a:p>
          <a:p>
            <a:endParaRPr lang="ru-RU" dirty="0"/>
          </a:p>
          <a:p>
            <a:r>
              <a:rPr lang="ru-RU" b="1" dirty="0"/>
              <a:t>4.3.1. В течение 30 (тридцати) дней с даты подписания Контракта по согласованию с Заказчиком определить виды и объемы работ, предусмотренные Контрактом, которые он обязан </a:t>
            </a:r>
            <a:r>
              <a:rPr lang="ru-RU" b="1" dirty="0">
                <a:solidFill>
                  <a:srgbClr val="C00000"/>
                </a:solidFill>
              </a:rPr>
              <a:t>выполнить самостоятельно, без привлечения других лиц </a:t>
            </a:r>
            <a:r>
              <a:rPr lang="ru-RU" b="1" dirty="0"/>
              <a:t>к исполнению своих обязательств по Контракту с учетом требований, установленных постановлением Правительства Российской Федерации от 15 мая 2017 г. N 570 </a:t>
            </a:r>
            <a:r>
              <a:rPr lang="ru-RU" dirty="0"/>
              <a:t>"Об установлении видов </a:t>
            </a:r>
            <a:r>
              <a:rPr lang="ru-RU" b="1" dirty="0"/>
              <a:t>и </a:t>
            </a:r>
            <a:r>
              <a:rPr lang="ru-RU" dirty="0"/>
              <a:t>объемов работ по строительству, реконструкции объектов капитального строительства, которые подрядчик обязан выполнить самостоятельно без привлечения других лиц к исполнению своих обязательств по государственному и (или) муниципальному контрактам, и о внесении изменений в Правила определения размера штрафа, начисляемого в случае ненадлежащего исполнения заказчиком, поставщиком (подрядчиком, исполнителем) обязательств, предусмотренных контрактом (за исключением просрочки исполнения обязательств заказчиком, поставщиком (подрядчиком, исполнителем), и размера пени, начисляемой за каждый день просрочки исполнения поставщиком (подрядчиком, исполнителем) обязательства, предусмотренного контрактом" (Собрание законодательства Российской Федерации, 2017, N 21, ст. 3022, N 36, ст. 5458), согласно Приложению N 6 к Контракту</a:t>
            </a:r>
          </a:p>
          <a:p>
            <a:endParaRPr lang="ru-RU" dirty="0"/>
          </a:p>
          <a:p>
            <a:endParaRPr lang="ru-RU" kern="0" dirty="0">
              <a:solidFill>
                <a:sysClr val="windowText" lastClr="000000"/>
              </a:solidFill>
            </a:endParaRPr>
          </a:p>
        </p:txBody>
      </p:sp>
      <p:sp>
        <p:nvSpPr>
          <p:cNvPr id="5" name="object 5"/>
          <p:cNvSpPr txBox="1"/>
          <p:nvPr/>
        </p:nvSpPr>
        <p:spPr>
          <a:xfrm>
            <a:off x="530342" y="5878718"/>
            <a:ext cx="564515" cy="972185"/>
          </a:xfrm>
          <a:prstGeom prst="rect">
            <a:avLst/>
          </a:prstGeom>
          <a:solidFill>
            <a:srgbClr val="0063A1"/>
          </a:solidFill>
        </p:spPr>
        <p:txBody>
          <a:bodyPr vert="horz" wrap="square" lIns="0" tIns="204470" rIns="0" bIns="0" rtlCol="0">
            <a:spAutoFit/>
          </a:bodyPr>
          <a:lstStyle/>
          <a:p>
            <a:pPr marL="169545">
              <a:lnSpc>
                <a:spcPct val="100000"/>
              </a:lnSpc>
              <a:spcBef>
                <a:spcPts val="1610"/>
              </a:spcBef>
            </a:pPr>
            <a:r>
              <a:rPr sz="3600" b="1" dirty="0">
                <a:solidFill>
                  <a:srgbClr val="FFFFFF"/>
                </a:solidFill>
                <a:latin typeface="PTSansPro-CaptionBold"/>
                <a:cs typeface="PTSansPro-CaptionBold"/>
              </a:rPr>
              <a:t>?</a:t>
            </a:r>
            <a:endParaRPr sz="3600" dirty="0">
              <a:latin typeface="PTSansPro-CaptionBold"/>
              <a:cs typeface="PTSansPro-CaptionBold"/>
            </a:endParaRPr>
          </a:p>
        </p:txBody>
      </p:sp>
      <p:sp>
        <p:nvSpPr>
          <p:cNvPr id="6" name="object 18"/>
          <p:cNvSpPr txBox="1"/>
          <p:nvPr/>
        </p:nvSpPr>
        <p:spPr>
          <a:xfrm>
            <a:off x="1178786" y="5888798"/>
            <a:ext cx="9093700" cy="962105"/>
          </a:xfrm>
          <a:prstGeom prst="rect">
            <a:avLst/>
          </a:prstGeom>
          <a:solidFill>
            <a:srgbClr val="E6E7E8"/>
          </a:solidFill>
          <a:ln>
            <a:solidFill>
              <a:schemeClr val="accent1"/>
            </a:solidFill>
          </a:ln>
        </p:spPr>
        <p:txBody>
          <a:bodyPr vert="horz" wrap="square" lIns="216000" tIns="324000" rIns="0" bIns="324000" rtlCol="0">
            <a:spAutoFit/>
          </a:bodyPr>
          <a:lstStyle/>
          <a:p>
            <a:r>
              <a:rPr lang="ru-RU" sz="2000" b="1" dirty="0" smtClean="0"/>
              <a:t>КАК ДОЛЖЕН ПОСТУПИТЬ НЕ ГОС(МУН) ЗАКАЗЧИК, ЗАПОЛНЯЯ КОНТРАКТ?</a:t>
            </a:r>
            <a:endParaRPr lang="ru-RU" sz="2000" b="1" dirty="0"/>
          </a:p>
        </p:txBody>
      </p:sp>
    </p:spTree>
    <p:extLst>
      <p:ext uri="{BB962C8B-B14F-4D97-AF65-F5344CB8AC3E}">
        <p14:creationId xmlns:p14="http://schemas.microsoft.com/office/powerpoint/2010/main" val="96940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a:t>Два компенсационных </a:t>
            </a:r>
            <a:r>
              <a:rPr lang="ru-RU" dirty="0" smtClean="0"/>
              <a:t>фонда в СРО:</a:t>
            </a:r>
            <a:br>
              <a:rPr lang="ru-RU" dirty="0" smtClean="0"/>
            </a:br>
            <a:r>
              <a:rPr lang="ru-RU" dirty="0" smtClean="0">
                <a:solidFill>
                  <a:srgbClr val="C00000"/>
                </a:solidFill>
              </a:rPr>
              <a:t>на какой смотрим?</a:t>
            </a:r>
            <a:endParaRPr lang="ru-RU" dirty="0">
              <a:solidFill>
                <a:srgbClr val="C00000"/>
              </a:solidFill>
            </a:endParaRPr>
          </a:p>
        </p:txBody>
      </p:sp>
      <p:sp>
        <p:nvSpPr>
          <p:cNvPr id="3" name="Объект 2"/>
          <p:cNvSpPr>
            <a:spLocks noGrp="1"/>
          </p:cNvSpPr>
          <p:nvPr>
            <p:ph sz="quarter" idx="10"/>
          </p:nvPr>
        </p:nvSpPr>
        <p:spPr/>
        <p:txBody>
          <a:bodyPr/>
          <a:lstStyle/>
          <a:p>
            <a:endParaRPr lang="ru-RU"/>
          </a:p>
        </p:txBody>
      </p:sp>
      <p:pic>
        <p:nvPicPr>
          <p:cNvPr id="2050" name="Picture 2" descr="C:\Users\ANEVSTASHENKOV\Desktop\8902756c44997362ac0348dc172b46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183" y="1571625"/>
            <a:ext cx="10873654"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0231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smtClean="0"/>
              <a:t>Основные вопросы</a:t>
            </a:r>
            <a:br>
              <a:rPr lang="ru-RU" dirty="0" smtClean="0"/>
            </a:br>
            <a:r>
              <a:rPr lang="ru-RU" dirty="0" smtClean="0"/>
              <a:t>по типовым контрактам</a:t>
            </a:r>
            <a:endParaRPr lang="ru-RU" dirty="0"/>
          </a:p>
        </p:txBody>
      </p:sp>
      <p:sp>
        <p:nvSpPr>
          <p:cNvPr id="3" name="Объект 2"/>
          <p:cNvSpPr>
            <a:spLocks noGrp="1"/>
          </p:cNvSpPr>
          <p:nvPr>
            <p:ph sz="quarter" idx="10"/>
          </p:nvPr>
        </p:nvSpPr>
        <p:spPr/>
        <p:txBody>
          <a:bodyPr/>
          <a:lstStyle/>
          <a:p>
            <a:endParaRPr lang="ru-RU"/>
          </a:p>
        </p:txBody>
      </p:sp>
      <p:sp>
        <p:nvSpPr>
          <p:cNvPr id="4" name="Объект 2"/>
          <p:cNvSpPr txBox="1">
            <a:spLocks/>
          </p:cNvSpPr>
          <p:nvPr/>
        </p:nvSpPr>
        <p:spPr>
          <a:xfrm>
            <a:off x="469900" y="1571625"/>
            <a:ext cx="9829800" cy="5257800"/>
          </a:xfrm>
          <a:prstGeom prst="rect">
            <a:avLst/>
          </a:prstGeom>
          <a:solidFill>
            <a:schemeClr val="bg2"/>
          </a:solidFill>
          <a:ln>
            <a:solidFill>
              <a:schemeClr val="accent1"/>
            </a:solidFill>
          </a:ln>
        </p:spPr>
        <p:txBody>
          <a:bodyPr/>
          <a:lstStyle>
            <a:lvl1pPr marL="0">
              <a:defRPr lang="ru-RU" dirty="0" smtClean="0">
                <a:latin typeface="Arial" panose="020B0604020202020204" pitchFamily="34" charset="0"/>
                <a:ea typeface="+mn-ea"/>
                <a:cs typeface="Arial" panose="020B0604020202020204" pitchFamily="34" charset="0"/>
              </a:defRPr>
            </a:lvl1pPr>
            <a:lvl2pPr marL="457200">
              <a:defRPr>
                <a:latin typeface="PTSansPro-CaptionBold" panose="020B0703020203020204" pitchFamily="34" charset="-52"/>
                <a:ea typeface="+mn-ea"/>
                <a:cs typeface="+mn-cs"/>
              </a:defRPr>
            </a:lvl2pPr>
            <a:lvl3pPr marL="914400">
              <a:defRPr>
                <a:latin typeface="PTSansPro-CaptionBold" panose="020B0703020203020204" pitchFamily="34" charset="-52"/>
                <a:ea typeface="+mn-ea"/>
                <a:cs typeface="+mn-cs"/>
              </a:defRPr>
            </a:lvl3pPr>
            <a:lvl4pPr marL="1371600">
              <a:defRPr>
                <a:latin typeface="PTSansPro-CaptionBold" panose="020B0703020203020204" pitchFamily="34" charset="-52"/>
                <a:ea typeface="+mn-ea"/>
                <a:cs typeface="+mn-cs"/>
              </a:defRPr>
            </a:lvl4pPr>
            <a:lvl5pPr marL="1828800">
              <a:defRPr>
                <a:latin typeface="PTSansPro-CaptionBold" panose="020B0703020203020204" pitchFamily="34" charset="-52"/>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ru-RU" dirty="0"/>
              <a:t>10.3. За каждый факт неисполнения или ненадлежащего исполнения Подрядчиком обязательств, предусмотренных Контрактом (за исключением просрочки исполнения Подрядчиком обязательств, предусмотренных Контрактом), размер штрафа определяется в соответствии с Правилами определения размера штрафа, начисляемого в случае ненадлежащего исполнения заказчиком, неисполнения или ненадлежащего исполнения поставщиком (подрядчиком, исполнителем) обязательств, предусмотренных контрактом (за исключением просрочки исполнения обязательств заказчиком, поставщиком (подрядчиком, исполнителем), и размера пени, начисляемой за каждый день просрочки исполнения поставщиком (подрядчиком, исполнителем) обязательства, предусмотренного контрактом, утвержденными постановлением Правительства Российской Федерации от 30 августа 2017 г. N 1042 (Собрание законодательства Российской Федерации, 2017, N 36, ст. 5458) (далее - Правила), и равен ___ процентам &lt;28&gt; цены Контракта, что составляет ______ (___________) рублей __ копеек </a:t>
            </a:r>
            <a:r>
              <a:rPr lang="ru-RU" dirty="0">
                <a:solidFill>
                  <a:srgbClr val="C00000"/>
                </a:solidFill>
              </a:rPr>
              <a:t>&lt;29</a:t>
            </a:r>
            <a:r>
              <a:rPr lang="ru-RU" dirty="0" smtClean="0">
                <a:solidFill>
                  <a:srgbClr val="C00000"/>
                </a:solidFill>
              </a:rPr>
              <a:t>&gt;</a:t>
            </a:r>
            <a:r>
              <a:rPr lang="ru-RU" dirty="0" smtClean="0"/>
              <a:t>.</a:t>
            </a:r>
          </a:p>
          <a:p>
            <a:pPr algn="just"/>
            <a:endParaRPr lang="ru-RU" dirty="0"/>
          </a:p>
          <a:p>
            <a:pPr algn="just"/>
            <a:endParaRPr lang="ru-RU" dirty="0" smtClean="0"/>
          </a:p>
          <a:p>
            <a:pPr algn="just"/>
            <a:endParaRPr lang="ru-RU" dirty="0"/>
          </a:p>
          <a:p>
            <a:pPr algn="just"/>
            <a:r>
              <a:rPr lang="ru-RU" dirty="0" smtClean="0">
                <a:solidFill>
                  <a:srgbClr val="C00000"/>
                </a:solidFill>
              </a:rPr>
              <a:t>&lt;</a:t>
            </a:r>
            <a:r>
              <a:rPr lang="ru-RU" dirty="0">
                <a:solidFill>
                  <a:srgbClr val="C00000"/>
                </a:solidFill>
              </a:rPr>
              <a:t>29&gt; В случае если Контрактом предполагается поэтапное оказание услуг, размер штрафа указывается для каждого этапа.</a:t>
            </a:r>
          </a:p>
          <a:p>
            <a:endParaRPr lang="ru-RU" dirty="0"/>
          </a:p>
          <a:p>
            <a:endParaRPr lang="ru-RU" kern="0" dirty="0">
              <a:solidFill>
                <a:sysClr val="windowText" lastClr="000000"/>
              </a:solidFill>
            </a:endParaRPr>
          </a:p>
        </p:txBody>
      </p:sp>
      <p:sp>
        <p:nvSpPr>
          <p:cNvPr id="5" name="object 5"/>
          <p:cNvSpPr txBox="1"/>
          <p:nvPr/>
        </p:nvSpPr>
        <p:spPr>
          <a:xfrm>
            <a:off x="446413" y="4740104"/>
            <a:ext cx="564515" cy="972185"/>
          </a:xfrm>
          <a:prstGeom prst="rect">
            <a:avLst/>
          </a:prstGeom>
          <a:solidFill>
            <a:srgbClr val="0063A1"/>
          </a:solidFill>
        </p:spPr>
        <p:txBody>
          <a:bodyPr vert="horz" wrap="square" lIns="0" tIns="204470" rIns="0" bIns="0" rtlCol="0">
            <a:spAutoFit/>
          </a:bodyPr>
          <a:lstStyle/>
          <a:p>
            <a:pPr marL="169545">
              <a:lnSpc>
                <a:spcPct val="100000"/>
              </a:lnSpc>
              <a:spcBef>
                <a:spcPts val="1610"/>
              </a:spcBef>
            </a:pPr>
            <a:r>
              <a:rPr sz="3600" b="1" dirty="0">
                <a:solidFill>
                  <a:srgbClr val="FFFFFF"/>
                </a:solidFill>
                <a:latin typeface="PTSansPro-CaptionBold"/>
                <a:cs typeface="PTSansPro-CaptionBold"/>
              </a:rPr>
              <a:t>?</a:t>
            </a:r>
            <a:endParaRPr sz="3600" dirty="0">
              <a:latin typeface="PTSansPro-CaptionBold"/>
              <a:cs typeface="PTSansPro-CaptionBold"/>
            </a:endParaRPr>
          </a:p>
        </p:txBody>
      </p:sp>
      <p:sp>
        <p:nvSpPr>
          <p:cNvPr id="6" name="object 18"/>
          <p:cNvSpPr txBox="1"/>
          <p:nvPr/>
        </p:nvSpPr>
        <p:spPr>
          <a:xfrm>
            <a:off x="1094857" y="4750184"/>
            <a:ext cx="9093700" cy="962105"/>
          </a:xfrm>
          <a:prstGeom prst="rect">
            <a:avLst/>
          </a:prstGeom>
          <a:solidFill>
            <a:srgbClr val="E6E7E8"/>
          </a:solidFill>
          <a:ln>
            <a:solidFill>
              <a:schemeClr val="accent1"/>
            </a:solidFill>
          </a:ln>
        </p:spPr>
        <p:txBody>
          <a:bodyPr vert="horz" wrap="square" lIns="216000" tIns="324000" rIns="0" bIns="324000" rtlCol="0">
            <a:spAutoFit/>
          </a:bodyPr>
          <a:lstStyle/>
          <a:p>
            <a:r>
              <a:rPr lang="ru-RU" sz="2000" b="1" dirty="0" smtClean="0"/>
              <a:t>ШТРАФ ОПРЕДЕЛЯЕТСЯ ОТ ЦЕНЫ КОНТРАКТА И (ИЛИ) ЦЕНЫ ЭТАПОВ?</a:t>
            </a:r>
            <a:endParaRPr lang="ru-RU" sz="2000" b="1" dirty="0"/>
          </a:p>
        </p:txBody>
      </p:sp>
      <p:sp>
        <p:nvSpPr>
          <p:cNvPr id="7" name="object 5"/>
          <p:cNvSpPr txBox="1"/>
          <p:nvPr/>
        </p:nvSpPr>
        <p:spPr>
          <a:xfrm>
            <a:off x="448227" y="5857240"/>
            <a:ext cx="564515" cy="972185"/>
          </a:xfrm>
          <a:prstGeom prst="rect">
            <a:avLst/>
          </a:prstGeom>
          <a:solidFill>
            <a:srgbClr val="0063A1"/>
          </a:solidFill>
        </p:spPr>
        <p:txBody>
          <a:bodyPr vert="horz" wrap="square" lIns="0" tIns="204470" rIns="0" bIns="0" rtlCol="0">
            <a:spAutoFit/>
          </a:bodyPr>
          <a:lstStyle/>
          <a:p>
            <a:pPr marL="169545">
              <a:lnSpc>
                <a:spcPct val="100000"/>
              </a:lnSpc>
              <a:spcBef>
                <a:spcPts val="1610"/>
              </a:spcBef>
            </a:pPr>
            <a:r>
              <a:rPr sz="3600" b="1" dirty="0">
                <a:solidFill>
                  <a:srgbClr val="FFFFFF"/>
                </a:solidFill>
                <a:latin typeface="PTSansPro-CaptionBold"/>
                <a:cs typeface="PTSansPro-CaptionBold"/>
              </a:rPr>
              <a:t>?</a:t>
            </a:r>
            <a:endParaRPr sz="3600" dirty="0">
              <a:latin typeface="PTSansPro-CaptionBold"/>
              <a:cs typeface="PTSansPro-CaptionBold"/>
            </a:endParaRPr>
          </a:p>
        </p:txBody>
      </p:sp>
      <p:sp>
        <p:nvSpPr>
          <p:cNvPr id="8" name="object 18"/>
          <p:cNvSpPr txBox="1"/>
          <p:nvPr/>
        </p:nvSpPr>
        <p:spPr>
          <a:xfrm>
            <a:off x="1096671" y="5867320"/>
            <a:ext cx="9093700" cy="962105"/>
          </a:xfrm>
          <a:prstGeom prst="rect">
            <a:avLst/>
          </a:prstGeom>
          <a:solidFill>
            <a:srgbClr val="E6E7E8"/>
          </a:solidFill>
          <a:ln>
            <a:solidFill>
              <a:schemeClr val="accent1"/>
            </a:solidFill>
          </a:ln>
        </p:spPr>
        <p:txBody>
          <a:bodyPr vert="horz" wrap="square" lIns="216000" tIns="324000" rIns="0" bIns="324000" rtlCol="0">
            <a:spAutoFit/>
          </a:bodyPr>
          <a:lstStyle/>
          <a:p>
            <a:r>
              <a:rPr lang="ru-RU" sz="2000" b="1" dirty="0" smtClean="0"/>
              <a:t>ЧТО ТАКОЕ ЭТАПЫ ИСПОЛНЕНИЯ КОНТРАКТА И КАКОВА ИХ СТОИМОСТЬ?</a:t>
            </a:r>
            <a:endParaRPr lang="ru-RU" sz="2000" b="1" dirty="0"/>
          </a:p>
        </p:txBody>
      </p:sp>
    </p:spTree>
    <p:extLst>
      <p:ext uri="{BB962C8B-B14F-4D97-AF65-F5344CB8AC3E}">
        <p14:creationId xmlns:p14="http://schemas.microsoft.com/office/powerpoint/2010/main" val="111245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b="0" i="1" dirty="0"/>
              <a:t>и</a:t>
            </a:r>
            <a:r>
              <a:rPr lang="ru-RU" b="0" i="1" dirty="0" smtClean="0"/>
              <a:t>з постановления </a:t>
            </a:r>
            <a:r>
              <a:rPr lang="ru-RU" b="0" i="1" dirty="0"/>
              <a:t>Правительства РФ </a:t>
            </a:r>
            <a:r>
              <a:rPr lang="ru-RU" b="0" i="1" dirty="0" smtClean="0"/>
              <a:t/>
            </a:r>
            <a:br>
              <a:rPr lang="ru-RU" b="0" i="1" dirty="0" smtClean="0"/>
            </a:br>
            <a:r>
              <a:rPr lang="ru-RU" b="0" i="1" dirty="0" smtClean="0"/>
              <a:t>от </a:t>
            </a:r>
            <a:r>
              <a:rPr lang="ru-RU" b="0" i="1" dirty="0"/>
              <a:t>30.08.2017 </a:t>
            </a:r>
            <a:r>
              <a:rPr lang="ru-RU" b="0" i="1" dirty="0" smtClean="0"/>
              <a:t>№ </a:t>
            </a:r>
            <a:r>
              <a:rPr lang="ru-RU" b="0" i="1" dirty="0"/>
              <a:t>1042</a:t>
            </a:r>
          </a:p>
        </p:txBody>
      </p:sp>
      <p:sp>
        <p:nvSpPr>
          <p:cNvPr id="3" name="Объект 2"/>
          <p:cNvSpPr>
            <a:spLocks noGrp="1"/>
          </p:cNvSpPr>
          <p:nvPr>
            <p:ph sz="quarter" idx="10"/>
          </p:nvPr>
        </p:nvSpPr>
        <p:spPr>
          <a:xfrm>
            <a:off x="393700" y="1647825"/>
            <a:ext cx="9982200" cy="5029200"/>
          </a:xfrm>
        </p:spPr>
        <p:txBody>
          <a:bodyPr/>
          <a:lstStyle/>
          <a:p>
            <a:pPr algn="just"/>
            <a:r>
              <a:rPr lang="ru-RU" sz="1500" dirty="0"/>
              <a:t>3. За каждый факт неисполнения или ненадлежащего исполнения поставщиком (подрядчиком, исполнителем) обязательств, предусмотренных контрактом, за исключением просрочки исполнения обязательств (в том числе гарантийного обязательства), предусмотренных контрактом, </a:t>
            </a:r>
            <a:r>
              <a:rPr lang="ru-RU" sz="1500" dirty="0">
                <a:solidFill>
                  <a:srgbClr val="C00000"/>
                </a:solidFill>
              </a:rPr>
              <a:t>размер штрафа устанавливается в виде фиксированной суммы</a:t>
            </a:r>
            <a:r>
              <a:rPr lang="ru-RU" sz="1500" dirty="0"/>
              <a:t>, определяемой в следующем порядке (за исключением случаев, предусмотренных пунктами 4 - 8 настоящих Правил):</a:t>
            </a:r>
          </a:p>
          <a:p>
            <a:pPr algn="just"/>
            <a:r>
              <a:rPr lang="ru-RU" sz="1500" dirty="0"/>
              <a:t>а) 10 процентов цены контракта </a:t>
            </a:r>
            <a:r>
              <a:rPr lang="ru-RU" sz="1500" dirty="0">
                <a:solidFill>
                  <a:srgbClr val="C00000"/>
                </a:solidFill>
              </a:rPr>
              <a:t>(этапа) </a:t>
            </a:r>
            <a:r>
              <a:rPr lang="ru-RU" sz="1500" dirty="0"/>
              <a:t>в случае, если цена контракта </a:t>
            </a:r>
            <a:r>
              <a:rPr lang="ru-RU" sz="1500" dirty="0">
                <a:solidFill>
                  <a:srgbClr val="C00000"/>
                </a:solidFill>
              </a:rPr>
              <a:t>(этапа) </a:t>
            </a:r>
            <a:r>
              <a:rPr lang="ru-RU" sz="1500" dirty="0"/>
              <a:t>не превышает 3 млн. рублей;</a:t>
            </a:r>
          </a:p>
          <a:p>
            <a:pPr algn="just"/>
            <a:r>
              <a:rPr lang="ru-RU" sz="1500" dirty="0"/>
              <a:t>б) 5 процентов цены контракта </a:t>
            </a:r>
            <a:r>
              <a:rPr lang="ru-RU" sz="1500" dirty="0">
                <a:solidFill>
                  <a:srgbClr val="C00000"/>
                </a:solidFill>
              </a:rPr>
              <a:t>(этапа) </a:t>
            </a:r>
            <a:r>
              <a:rPr lang="ru-RU" sz="1500" dirty="0"/>
              <a:t>в случае, если цена контракта </a:t>
            </a:r>
            <a:r>
              <a:rPr lang="ru-RU" sz="1500" dirty="0">
                <a:solidFill>
                  <a:srgbClr val="C00000"/>
                </a:solidFill>
              </a:rPr>
              <a:t>(этапа) </a:t>
            </a:r>
            <a:r>
              <a:rPr lang="ru-RU" sz="1500" dirty="0"/>
              <a:t>составляет от 3 млн. рублей до 50 млн. рублей (включительно);</a:t>
            </a:r>
          </a:p>
          <a:p>
            <a:pPr algn="just"/>
            <a:r>
              <a:rPr lang="ru-RU" sz="1500" dirty="0"/>
              <a:t>в) 1 процент цены контракта </a:t>
            </a:r>
            <a:r>
              <a:rPr lang="ru-RU" sz="1500" dirty="0">
                <a:solidFill>
                  <a:srgbClr val="C00000"/>
                </a:solidFill>
              </a:rPr>
              <a:t>(этапа) </a:t>
            </a:r>
            <a:r>
              <a:rPr lang="ru-RU" sz="1500" dirty="0"/>
              <a:t>в случае, если цена контракта </a:t>
            </a:r>
            <a:r>
              <a:rPr lang="ru-RU" sz="1500" dirty="0">
                <a:solidFill>
                  <a:srgbClr val="C00000"/>
                </a:solidFill>
              </a:rPr>
              <a:t>(этапа) </a:t>
            </a:r>
            <a:r>
              <a:rPr lang="ru-RU" sz="1500" dirty="0"/>
              <a:t>составляет от 50 млн. рублей до 100 млн. рублей (включительно);</a:t>
            </a:r>
          </a:p>
          <a:p>
            <a:pPr algn="just"/>
            <a:r>
              <a:rPr lang="ru-RU" sz="1500" dirty="0"/>
              <a:t>г) 0,5 процента цены контракта </a:t>
            </a:r>
            <a:r>
              <a:rPr lang="ru-RU" sz="1500" dirty="0">
                <a:solidFill>
                  <a:srgbClr val="C00000"/>
                </a:solidFill>
              </a:rPr>
              <a:t>(этапа) </a:t>
            </a:r>
            <a:r>
              <a:rPr lang="ru-RU" sz="1500" dirty="0"/>
              <a:t>в случае, если цена контракта </a:t>
            </a:r>
            <a:r>
              <a:rPr lang="ru-RU" sz="1500" dirty="0">
                <a:solidFill>
                  <a:srgbClr val="C00000"/>
                </a:solidFill>
              </a:rPr>
              <a:t>(этапа) </a:t>
            </a:r>
            <a:r>
              <a:rPr lang="ru-RU" sz="1500" dirty="0"/>
              <a:t>составляет от 100 млн. рублей до 500 млн. рублей (включительно);</a:t>
            </a:r>
          </a:p>
          <a:p>
            <a:pPr algn="just"/>
            <a:r>
              <a:rPr lang="ru-RU" sz="1500" dirty="0"/>
              <a:t>д) 0,4 процента цены контракта </a:t>
            </a:r>
            <a:r>
              <a:rPr lang="ru-RU" sz="1500" dirty="0">
                <a:solidFill>
                  <a:srgbClr val="C00000"/>
                </a:solidFill>
              </a:rPr>
              <a:t>(этапа)</a:t>
            </a:r>
            <a:r>
              <a:rPr lang="ru-RU" sz="1500" dirty="0"/>
              <a:t> в случае, если цена контракта </a:t>
            </a:r>
            <a:r>
              <a:rPr lang="ru-RU" sz="1500" dirty="0">
                <a:solidFill>
                  <a:srgbClr val="C00000"/>
                </a:solidFill>
              </a:rPr>
              <a:t>(этапа) </a:t>
            </a:r>
            <a:r>
              <a:rPr lang="ru-RU" sz="1500" dirty="0"/>
              <a:t>составляет от 500 млн. рублей до 1 млрд. рублей (включительно);</a:t>
            </a:r>
          </a:p>
          <a:p>
            <a:pPr algn="just"/>
            <a:r>
              <a:rPr lang="ru-RU" sz="1500" dirty="0"/>
              <a:t>е) 0,3 процента цены контракта </a:t>
            </a:r>
            <a:r>
              <a:rPr lang="ru-RU" sz="1500" dirty="0">
                <a:solidFill>
                  <a:srgbClr val="C00000"/>
                </a:solidFill>
              </a:rPr>
              <a:t>(этапа) </a:t>
            </a:r>
            <a:r>
              <a:rPr lang="ru-RU" sz="1500" dirty="0"/>
              <a:t>в случае, если цена контракта </a:t>
            </a:r>
            <a:r>
              <a:rPr lang="ru-RU" sz="1500" dirty="0">
                <a:solidFill>
                  <a:srgbClr val="C00000"/>
                </a:solidFill>
              </a:rPr>
              <a:t>(этапа)</a:t>
            </a:r>
            <a:r>
              <a:rPr lang="ru-RU" sz="1500" dirty="0"/>
              <a:t> составляет от 1 млрд. рублей до 2 млрд. рублей (включительно);</a:t>
            </a:r>
          </a:p>
          <a:p>
            <a:pPr algn="just"/>
            <a:r>
              <a:rPr lang="ru-RU" sz="1500" dirty="0"/>
              <a:t>ж) 0,25 процента цены контракта </a:t>
            </a:r>
            <a:r>
              <a:rPr lang="ru-RU" sz="1500" dirty="0">
                <a:solidFill>
                  <a:srgbClr val="C00000"/>
                </a:solidFill>
              </a:rPr>
              <a:t>(этапа) </a:t>
            </a:r>
            <a:r>
              <a:rPr lang="ru-RU" sz="1500" dirty="0"/>
              <a:t>в случае, если цена контракта </a:t>
            </a:r>
            <a:r>
              <a:rPr lang="ru-RU" sz="1500" dirty="0">
                <a:solidFill>
                  <a:srgbClr val="C00000"/>
                </a:solidFill>
              </a:rPr>
              <a:t>(этапа)</a:t>
            </a:r>
            <a:r>
              <a:rPr lang="ru-RU" sz="1500" dirty="0"/>
              <a:t> составляет от 2 млрд. рублей до 5 млрд. рублей (включительно);</a:t>
            </a:r>
          </a:p>
          <a:p>
            <a:pPr algn="just"/>
            <a:r>
              <a:rPr lang="ru-RU" sz="1500" dirty="0"/>
              <a:t>з) 0,2 процента цены контракта </a:t>
            </a:r>
            <a:r>
              <a:rPr lang="ru-RU" sz="1500" dirty="0">
                <a:solidFill>
                  <a:srgbClr val="C00000"/>
                </a:solidFill>
              </a:rPr>
              <a:t>(этапа) </a:t>
            </a:r>
            <a:r>
              <a:rPr lang="ru-RU" sz="1500" dirty="0"/>
              <a:t>в случае, если цена контракта </a:t>
            </a:r>
            <a:r>
              <a:rPr lang="ru-RU" sz="1500" dirty="0">
                <a:solidFill>
                  <a:srgbClr val="C00000"/>
                </a:solidFill>
              </a:rPr>
              <a:t>(этапа)</a:t>
            </a:r>
            <a:r>
              <a:rPr lang="ru-RU" sz="1500" dirty="0"/>
              <a:t> составляет от 5 млрд. рублей до 10 млрд. рублей (включительно);</a:t>
            </a:r>
          </a:p>
          <a:p>
            <a:pPr algn="just"/>
            <a:r>
              <a:rPr lang="ru-RU" sz="1500" dirty="0"/>
              <a:t>и) 0,1 процента цены контракта </a:t>
            </a:r>
            <a:r>
              <a:rPr lang="ru-RU" sz="1500" dirty="0">
                <a:solidFill>
                  <a:srgbClr val="C00000"/>
                </a:solidFill>
              </a:rPr>
              <a:t>(этапа) </a:t>
            </a:r>
            <a:r>
              <a:rPr lang="ru-RU" sz="1500" dirty="0"/>
              <a:t>в случае, если цена контракта </a:t>
            </a:r>
            <a:r>
              <a:rPr lang="ru-RU" sz="1500" dirty="0">
                <a:solidFill>
                  <a:srgbClr val="C00000"/>
                </a:solidFill>
              </a:rPr>
              <a:t>(этапа)</a:t>
            </a:r>
            <a:r>
              <a:rPr lang="ru-RU" sz="1500" dirty="0"/>
              <a:t> превышает 10 млрд. рублей.</a:t>
            </a:r>
          </a:p>
          <a:p>
            <a:endParaRPr lang="ru-RU" dirty="0"/>
          </a:p>
        </p:txBody>
      </p:sp>
    </p:spTree>
    <p:extLst>
      <p:ext uri="{BB962C8B-B14F-4D97-AF65-F5344CB8AC3E}">
        <p14:creationId xmlns:p14="http://schemas.microsoft.com/office/powerpoint/2010/main" val="23733022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Стоимость этапов работ</a:t>
            </a:r>
            <a:endParaRPr lang="ru-RU" dirty="0"/>
          </a:p>
        </p:txBody>
      </p:sp>
      <p:sp>
        <p:nvSpPr>
          <p:cNvPr id="3" name="Объект 2"/>
          <p:cNvSpPr>
            <a:spLocks noGrp="1"/>
          </p:cNvSpPr>
          <p:nvPr>
            <p:ph sz="quarter" idx="10"/>
          </p:nvPr>
        </p:nvSpPr>
        <p:spPr/>
        <p:txBody>
          <a:bodyPr/>
          <a:lstStyle/>
          <a:p>
            <a:pPr algn="just"/>
            <a:r>
              <a:rPr lang="ru-RU" sz="2000" dirty="0" smtClean="0"/>
              <a:t>«… оплата </a:t>
            </a:r>
            <a:r>
              <a:rPr lang="ru-RU" sz="2000" dirty="0"/>
              <a:t>выполненных по контракту работ осуществляется в сроки </a:t>
            </a:r>
            <a:r>
              <a:rPr lang="ru-RU" sz="2000" dirty="0">
                <a:solidFill>
                  <a:srgbClr val="C00000"/>
                </a:solidFill>
              </a:rPr>
              <a:t>и в размерах, которые установлены графиком оплаты выполненных по контракту работ с учетом графика выполнения строительно-монтажных работ</a:t>
            </a:r>
            <a:r>
              <a:rPr lang="ru-RU" sz="2000" dirty="0" smtClean="0">
                <a:solidFill>
                  <a:srgbClr val="C00000"/>
                </a:solidFill>
              </a:rPr>
              <a:t>. …</a:t>
            </a:r>
            <a:r>
              <a:rPr lang="ru-RU" sz="2000" dirty="0" smtClean="0"/>
              <a:t>»</a:t>
            </a:r>
            <a:endParaRPr lang="ru-RU" sz="2000" dirty="0"/>
          </a:p>
          <a:p>
            <a:pPr algn="r"/>
            <a:r>
              <a:rPr lang="ru-RU" sz="2000" i="1" dirty="0">
                <a:solidFill>
                  <a:srgbClr val="0063A1"/>
                </a:solidFill>
              </a:rPr>
              <a:t>ч</a:t>
            </a:r>
            <a:r>
              <a:rPr lang="ru-RU" sz="2000" i="1" dirty="0" smtClean="0">
                <a:solidFill>
                  <a:srgbClr val="0063A1"/>
                </a:solidFill>
              </a:rPr>
              <a:t>. 6 ст. 110.2 Закона № 44-ФЗ</a:t>
            </a:r>
          </a:p>
          <a:p>
            <a:pPr algn="just"/>
            <a:endParaRPr lang="ru-RU" sz="2000" dirty="0" smtClean="0">
              <a:solidFill>
                <a:srgbClr val="0063A1"/>
              </a:solidFill>
            </a:endParaRPr>
          </a:p>
          <a:p>
            <a:pPr algn="just"/>
            <a:r>
              <a:rPr lang="ru-RU" sz="2000" dirty="0" smtClean="0">
                <a:solidFill>
                  <a:schemeClr val="tx1"/>
                </a:solidFill>
              </a:rPr>
              <a:t>«… Методика </a:t>
            </a:r>
            <a:r>
              <a:rPr lang="ru-RU" sz="2000" dirty="0">
                <a:solidFill>
                  <a:schemeClr val="tx1"/>
                </a:solidFill>
              </a:rPr>
              <a:t>составления указанных в части 6 настоящей статьи графиков утверждается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строительства, архитектуры, градостроительства</a:t>
            </a:r>
            <a:r>
              <a:rPr lang="ru-RU" sz="2000" i="1" dirty="0" smtClean="0">
                <a:solidFill>
                  <a:schemeClr val="tx1"/>
                </a:solidFill>
              </a:rPr>
              <a:t>. …»</a:t>
            </a:r>
          </a:p>
          <a:p>
            <a:pPr algn="r"/>
            <a:r>
              <a:rPr lang="ru-RU" sz="2000" i="1" dirty="0">
                <a:solidFill>
                  <a:srgbClr val="0063A1"/>
                </a:solidFill>
              </a:rPr>
              <a:t>ч. </a:t>
            </a:r>
            <a:r>
              <a:rPr lang="ru-RU" sz="2000" i="1" dirty="0" smtClean="0">
                <a:solidFill>
                  <a:srgbClr val="0063A1"/>
                </a:solidFill>
              </a:rPr>
              <a:t>7 </a:t>
            </a:r>
            <a:r>
              <a:rPr lang="ru-RU" sz="2000" i="1" dirty="0">
                <a:solidFill>
                  <a:srgbClr val="0063A1"/>
                </a:solidFill>
              </a:rPr>
              <a:t>ст. 110.2 Закона № 44-ФЗ</a:t>
            </a:r>
          </a:p>
          <a:p>
            <a:r>
              <a:rPr lang="ru-RU" sz="2000" dirty="0" smtClean="0">
                <a:solidFill>
                  <a:srgbClr val="0063A1"/>
                </a:solidFill>
              </a:rPr>
              <a:t>Приказ </a:t>
            </a:r>
            <a:r>
              <a:rPr lang="ru-RU" sz="2000" dirty="0">
                <a:solidFill>
                  <a:srgbClr val="0063A1"/>
                </a:solidFill>
              </a:rPr>
              <a:t>Минстроя России от 05.06.2018 N 336/пр</a:t>
            </a:r>
          </a:p>
          <a:p>
            <a:r>
              <a:rPr lang="ru-RU" sz="2000" dirty="0" smtClean="0"/>
              <a:t>«Об </a:t>
            </a:r>
            <a:r>
              <a:rPr lang="ru-RU" sz="2000" dirty="0"/>
              <a:t>утверждении Методики составления графика выполнения строительно-монтажных работ и графика оплаты выполненных по контракту (договору), предметом которого являются строительство, реконструкция объектов капитального строительства, </a:t>
            </a:r>
            <a:r>
              <a:rPr lang="ru-RU" sz="2000" dirty="0" smtClean="0"/>
              <a:t>работ» - </a:t>
            </a:r>
            <a:r>
              <a:rPr lang="ru-RU" sz="2000" b="1" dirty="0" smtClean="0">
                <a:solidFill>
                  <a:srgbClr val="FF0000"/>
                </a:solidFill>
              </a:rPr>
              <a:t>действует с 01.01.2019</a:t>
            </a:r>
            <a:endParaRPr lang="ru-RU" sz="2000" b="1" dirty="0">
              <a:solidFill>
                <a:srgbClr val="FF0000"/>
              </a:solidFill>
            </a:endParaRPr>
          </a:p>
          <a:p>
            <a:pPr algn="r"/>
            <a:endParaRPr lang="ru-RU" sz="2000" i="1" dirty="0">
              <a:solidFill>
                <a:srgbClr val="0063A1"/>
              </a:solidFill>
            </a:endParaRPr>
          </a:p>
          <a:p>
            <a:endParaRPr lang="ru-RU" dirty="0"/>
          </a:p>
        </p:txBody>
      </p:sp>
    </p:spTree>
    <p:extLst>
      <p:ext uri="{BB962C8B-B14F-4D97-AF65-F5344CB8AC3E}">
        <p14:creationId xmlns:p14="http://schemas.microsoft.com/office/powerpoint/2010/main" val="36797158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smtClean="0"/>
              <a:t>Приказ Минстроя России</a:t>
            </a:r>
            <a:br>
              <a:rPr lang="ru-RU" dirty="0" smtClean="0"/>
            </a:br>
            <a:r>
              <a:rPr lang="ru-RU" dirty="0" smtClean="0"/>
              <a:t>от 05.06.2018 № 336</a:t>
            </a:r>
            <a:r>
              <a:rPr lang="en-US" dirty="0" smtClean="0"/>
              <a:t>/</a:t>
            </a:r>
            <a:r>
              <a:rPr lang="ru-RU" dirty="0" err="1" smtClean="0"/>
              <a:t>пр</a:t>
            </a:r>
            <a:endParaRPr lang="ru-RU" dirty="0"/>
          </a:p>
        </p:txBody>
      </p:sp>
      <p:sp>
        <p:nvSpPr>
          <p:cNvPr id="3" name="Объект 2"/>
          <p:cNvSpPr>
            <a:spLocks noGrp="1"/>
          </p:cNvSpPr>
          <p:nvPr>
            <p:ph sz="quarter" idx="10"/>
          </p:nvPr>
        </p:nvSpPr>
        <p:spPr>
          <a:xfrm>
            <a:off x="469900" y="1495425"/>
            <a:ext cx="9793919" cy="5029200"/>
          </a:xfrm>
        </p:spPr>
        <p:txBody>
          <a:bodyPr/>
          <a:lstStyle/>
          <a:p>
            <a:pPr marL="342900" indent="-342900" algn="just">
              <a:buFont typeface="Wingdings" panose="05000000000000000000" pitchFamily="2" charset="2"/>
              <a:buChar char="q"/>
            </a:pPr>
            <a:r>
              <a:rPr lang="ru-RU" b="1" dirty="0"/>
              <a:t>График выполнения работ </a:t>
            </a:r>
            <a:r>
              <a:rPr lang="ru-RU" dirty="0"/>
              <a:t>и </a:t>
            </a:r>
            <a:r>
              <a:rPr lang="ru-RU" b="1" dirty="0"/>
              <a:t>график оплаты </a:t>
            </a:r>
            <a:r>
              <a:rPr lang="ru-RU" dirty="0"/>
              <a:t>выполненных работ должны составляться в табличной форме, </a:t>
            </a:r>
            <a:r>
              <a:rPr lang="ru-RU" b="1" dirty="0">
                <a:solidFill>
                  <a:srgbClr val="C00000"/>
                </a:solidFill>
              </a:rPr>
              <a:t>состоящей </a:t>
            </a:r>
            <a:r>
              <a:rPr lang="ru-RU" b="1" u="sng" dirty="0">
                <a:solidFill>
                  <a:srgbClr val="C00000"/>
                </a:solidFill>
              </a:rPr>
              <a:t>из взаимосвязанных</a:t>
            </a:r>
            <a:r>
              <a:rPr lang="ru-RU" b="1" dirty="0">
                <a:solidFill>
                  <a:srgbClr val="C00000"/>
                </a:solidFill>
              </a:rPr>
              <a:t> граф, строк и </a:t>
            </a:r>
            <a:r>
              <a:rPr lang="ru-RU" b="1" dirty="0" smtClean="0">
                <a:solidFill>
                  <a:srgbClr val="C00000"/>
                </a:solidFill>
              </a:rPr>
              <a:t>колонок.</a:t>
            </a:r>
          </a:p>
          <a:p>
            <a:pPr marL="342900" indent="-342900" algn="just">
              <a:buFont typeface="Wingdings" panose="05000000000000000000" pitchFamily="2" charset="2"/>
              <a:buChar char="q"/>
            </a:pPr>
            <a:r>
              <a:rPr lang="ru-RU" b="1" dirty="0">
                <a:solidFill>
                  <a:srgbClr val="C00000"/>
                </a:solidFill>
              </a:rPr>
              <a:t>Составление графика выполнения работ осуществляется в соответствии с утвержденной проектной документацией </a:t>
            </a:r>
            <a:r>
              <a:rPr lang="ru-RU" dirty="0"/>
              <a:t>на строительство, реконструкцию объекта, а также рабочей документацией (при наличии</a:t>
            </a:r>
            <a:r>
              <a:rPr lang="ru-RU" dirty="0" smtClean="0"/>
              <a:t>).</a:t>
            </a:r>
          </a:p>
          <a:p>
            <a:pPr marL="342900" indent="-342900" algn="just">
              <a:buFont typeface="Wingdings" panose="05000000000000000000" pitchFamily="2" charset="2"/>
              <a:buChar char="q"/>
            </a:pPr>
            <a:r>
              <a:rPr lang="ru-RU" dirty="0" smtClean="0"/>
              <a:t>Степень </a:t>
            </a:r>
            <a:r>
              <a:rPr lang="ru-RU" dirty="0"/>
              <a:t>детализации и количество этапов выполнения контракта, комплексов работ, видов работ, частей работ отдельного вида работ по строительству, реконструкции объекта определяется заказчиком исходя из архитектурных, технических и технологических решений, содержащихся в проектной документации, в зависимости от условий контракта и специфических особенностей объекта закупки, а также приемки выполненных работ. </a:t>
            </a:r>
            <a:endParaRPr lang="ru-RU" dirty="0" smtClean="0"/>
          </a:p>
          <a:p>
            <a:pPr marL="342900" indent="-342900" algn="just">
              <a:buFont typeface="Wingdings" panose="05000000000000000000" pitchFamily="2" charset="2"/>
              <a:buChar char="q"/>
            </a:pPr>
            <a:r>
              <a:rPr lang="ru-RU" b="1" dirty="0" smtClean="0">
                <a:solidFill>
                  <a:srgbClr val="FF0000"/>
                </a:solidFill>
              </a:rPr>
              <a:t>Каждый </a:t>
            </a:r>
            <a:r>
              <a:rPr lang="ru-RU" b="1" dirty="0">
                <a:solidFill>
                  <a:srgbClr val="FF0000"/>
                </a:solidFill>
              </a:rPr>
              <a:t>этап выполнения контракта, комплекс работ, вид работ, часть работ отдельного вида работ должны быть обособлены в отдельные затраты в сметной документации (иметь определенную в сметной документации стоимость</a:t>
            </a:r>
            <a:r>
              <a:rPr lang="ru-RU" b="1" dirty="0" smtClean="0">
                <a:solidFill>
                  <a:srgbClr val="FF0000"/>
                </a:solidFill>
              </a:rPr>
              <a:t>).</a:t>
            </a:r>
          </a:p>
          <a:p>
            <a:pPr marL="342900" indent="-342900" algn="just">
              <a:buFont typeface="Wingdings" panose="05000000000000000000" pitchFamily="2" charset="2"/>
              <a:buChar char="q"/>
            </a:pPr>
            <a:r>
              <a:rPr lang="ru-RU" dirty="0"/>
              <a:t>Срок выполнения работ должен устанавливаться исходя из соблюдения строгой технологической последовательности работ. </a:t>
            </a:r>
            <a:r>
              <a:rPr lang="ru-RU" b="1" dirty="0"/>
              <a:t>В качестве единицы времени в графике могут быть приняты день, неделя, месяц.</a:t>
            </a:r>
          </a:p>
          <a:p>
            <a:pPr marL="342900" indent="-342900" algn="just">
              <a:buFont typeface="Wingdings" panose="05000000000000000000" pitchFamily="2" charset="2"/>
              <a:buChar char="q"/>
            </a:pPr>
            <a:endParaRPr lang="ru-RU" b="1" dirty="0">
              <a:solidFill>
                <a:srgbClr val="FF0000"/>
              </a:solidFill>
            </a:endParaRPr>
          </a:p>
          <a:p>
            <a:pPr marL="342900" indent="-342900" algn="just">
              <a:buFont typeface="Wingdings" panose="05000000000000000000" pitchFamily="2" charset="2"/>
              <a:buChar char="q"/>
            </a:pPr>
            <a:endParaRPr lang="ru-RU" dirty="0" smtClean="0"/>
          </a:p>
          <a:p>
            <a:pPr marL="342900" indent="-342900" algn="just">
              <a:buFont typeface="Wingdings" panose="05000000000000000000" pitchFamily="2" charset="2"/>
              <a:buChar char="q"/>
            </a:pPr>
            <a:endParaRPr lang="ru-RU" dirty="0"/>
          </a:p>
          <a:p>
            <a:pPr marL="342900" indent="-342900" algn="just">
              <a:buFont typeface="Wingdings" panose="05000000000000000000" pitchFamily="2" charset="2"/>
              <a:buChar char="q"/>
            </a:pPr>
            <a:endParaRPr lang="ru-RU" b="1" dirty="0">
              <a:solidFill>
                <a:srgbClr val="C00000"/>
              </a:solidFill>
            </a:endParaRPr>
          </a:p>
          <a:p>
            <a:endParaRPr lang="ru-RU" dirty="0"/>
          </a:p>
        </p:txBody>
      </p:sp>
    </p:spTree>
    <p:extLst>
      <p:ext uri="{BB962C8B-B14F-4D97-AF65-F5344CB8AC3E}">
        <p14:creationId xmlns:p14="http://schemas.microsoft.com/office/powerpoint/2010/main" val="5797875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smtClean="0"/>
              <a:t>Пример графика выполнения </a:t>
            </a:r>
            <a:br>
              <a:rPr lang="ru-RU" dirty="0" smtClean="0"/>
            </a:br>
            <a:r>
              <a:rPr lang="ru-RU" dirty="0" smtClean="0"/>
              <a:t>работ в ПД</a:t>
            </a:r>
            <a:endParaRPr lang="ru-RU" dirty="0"/>
          </a:p>
        </p:txBody>
      </p:sp>
      <p:pic>
        <p:nvPicPr>
          <p:cNvPr id="1026" name="Picture 2" descr="http://greenflight.ru/upload/iblock/eb1/eb1b5c4c8876c548593032a8249e75f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1495425"/>
            <a:ext cx="10310019" cy="4518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5672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0"/>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0"/>
            <a:ext cx="9982200" cy="744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9798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8"/>
            <a:ext cx="8498520" cy="1015663"/>
          </a:xfrm>
        </p:spPr>
        <p:txBody>
          <a:bodyPr/>
          <a:lstStyle/>
          <a:p>
            <a:r>
              <a:rPr lang="ru-RU" b="0" dirty="0"/>
              <a:t>Приказ Минстроя России </a:t>
            </a:r>
            <a:r>
              <a:rPr lang="ru-RU" b="0" dirty="0" smtClean="0"/>
              <a:t/>
            </a:r>
            <a:br>
              <a:rPr lang="ru-RU" b="0" dirty="0" smtClean="0"/>
            </a:br>
            <a:r>
              <a:rPr lang="ru-RU" b="0" dirty="0" smtClean="0"/>
              <a:t>от </a:t>
            </a:r>
            <a:r>
              <a:rPr lang="ru-RU" b="0" dirty="0"/>
              <a:t>05.06.2018 </a:t>
            </a:r>
            <a:r>
              <a:rPr lang="ru-RU" b="0" dirty="0" smtClean="0"/>
              <a:t>№ 336/</a:t>
            </a:r>
            <a:r>
              <a:rPr lang="ru-RU" b="0" dirty="0" err="1" smtClean="0"/>
              <a:t>пр</a:t>
            </a:r>
            <a:endParaRPr lang="ru-RU" dirty="0"/>
          </a:p>
        </p:txBody>
      </p:sp>
      <p:sp>
        <p:nvSpPr>
          <p:cNvPr id="3" name="Объект 2"/>
          <p:cNvSpPr>
            <a:spLocks noGrp="1"/>
          </p:cNvSpPr>
          <p:nvPr>
            <p:ph sz="quarter" idx="10"/>
          </p:nvPr>
        </p:nvSpPr>
        <p:spPr>
          <a:xfrm>
            <a:off x="546100" y="1571625"/>
            <a:ext cx="9755188" cy="5029200"/>
          </a:xfrm>
        </p:spPr>
        <p:txBody>
          <a:bodyPr/>
          <a:lstStyle/>
          <a:p>
            <a:pPr algn="just"/>
            <a:r>
              <a:rPr lang="ru-RU" sz="2400" dirty="0" smtClean="0"/>
              <a:t>Колонка </a:t>
            </a:r>
            <a:r>
              <a:rPr lang="ru-RU" sz="2400" dirty="0"/>
              <a:t>"физический объем работ" должна содержать указание на определяемые заказчиком самостоятельно на основании предусмотренных утвержденной </a:t>
            </a:r>
            <a:r>
              <a:rPr lang="ru-RU" sz="2400" b="1" dirty="0"/>
              <a:t>проектной документацией единицы измерения подлежащих выполнению этапов выполнения контракта </a:t>
            </a:r>
            <a:r>
              <a:rPr lang="ru-RU" sz="2400" dirty="0"/>
              <a:t>и (или) комплексов работ и (или) видов работ и (или) частей работ отдельных видов работ и количество таких единиц.</a:t>
            </a:r>
          </a:p>
          <a:p>
            <a:pPr algn="just"/>
            <a:endParaRPr lang="ru-RU" sz="2000" dirty="0" smtClean="0"/>
          </a:p>
          <a:p>
            <a:endParaRPr lang="ru-RU" dirty="0"/>
          </a:p>
        </p:txBody>
      </p:sp>
    </p:spTree>
    <p:extLst>
      <p:ext uri="{BB962C8B-B14F-4D97-AF65-F5344CB8AC3E}">
        <p14:creationId xmlns:p14="http://schemas.microsoft.com/office/powerpoint/2010/main" val="12851875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 заполнения</a:t>
            </a:r>
            <a:endParaRPr lang="ru-RU" dirty="0"/>
          </a:p>
        </p:txBody>
      </p:sp>
      <p:sp>
        <p:nvSpPr>
          <p:cNvPr id="3" name="Объект 2"/>
          <p:cNvSpPr>
            <a:spLocks noGrp="1"/>
          </p:cNvSpPr>
          <p:nvPr>
            <p:ph sz="quarter" idx="10"/>
          </p:nvPr>
        </p:nvSpPr>
        <p:spPr/>
        <p:txBody>
          <a:bodyPr/>
          <a:lstStyle/>
          <a:p>
            <a:endParaRPr lang="ru-RU"/>
          </a:p>
        </p:txBody>
      </p:sp>
      <p:pic>
        <p:nvPicPr>
          <p:cNvPr id="4" name="Рисунок 3"/>
          <p:cNvPicPr>
            <a:picLocks noChangeAspect="1"/>
          </p:cNvPicPr>
          <p:nvPr/>
        </p:nvPicPr>
        <p:blipFill>
          <a:blip r:embed="rId2"/>
          <a:stretch>
            <a:fillRect/>
          </a:stretch>
        </p:blipFill>
        <p:spPr>
          <a:xfrm>
            <a:off x="280194" y="1571625"/>
            <a:ext cx="10153650" cy="5257800"/>
          </a:xfrm>
          <a:prstGeom prst="rect">
            <a:avLst/>
          </a:prstGeom>
        </p:spPr>
      </p:pic>
    </p:spTree>
    <p:extLst>
      <p:ext uri="{BB962C8B-B14F-4D97-AF65-F5344CB8AC3E}">
        <p14:creationId xmlns:p14="http://schemas.microsoft.com/office/powerpoint/2010/main" val="14175746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График оплаты выполненных работ</a:t>
            </a:r>
            <a:endParaRPr lang="ru-RU" dirty="0"/>
          </a:p>
        </p:txBody>
      </p:sp>
      <p:sp>
        <p:nvSpPr>
          <p:cNvPr id="3" name="Объект 2"/>
          <p:cNvSpPr>
            <a:spLocks noGrp="1"/>
          </p:cNvSpPr>
          <p:nvPr>
            <p:ph sz="quarter" idx="10"/>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1" y="59417"/>
            <a:ext cx="10684329" cy="7379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8171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 заполнения</a:t>
            </a:r>
            <a:endParaRPr lang="ru-RU" dirty="0"/>
          </a:p>
        </p:txBody>
      </p:sp>
      <p:sp>
        <p:nvSpPr>
          <p:cNvPr id="3" name="Объект 2"/>
          <p:cNvSpPr>
            <a:spLocks noGrp="1"/>
          </p:cNvSpPr>
          <p:nvPr>
            <p:ph sz="quarter" idx="10"/>
          </p:nvPr>
        </p:nvSpPr>
        <p:spPr/>
        <p:txBody>
          <a:bodyPr/>
          <a:lstStyle/>
          <a:p>
            <a:endParaRPr lang="ru-RU"/>
          </a:p>
        </p:txBody>
      </p:sp>
      <p:pic>
        <p:nvPicPr>
          <p:cNvPr id="4" name="Рисунок 3"/>
          <p:cNvPicPr>
            <a:picLocks noChangeAspect="1"/>
          </p:cNvPicPr>
          <p:nvPr/>
        </p:nvPicPr>
        <p:blipFill>
          <a:blip r:embed="rId2"/>
          <a:stretch>
            <a:fillRect/>
          </a:stretch>
        </p:blipFill>
        <p:spPr>
          <a:xfrm>
            <a:off x="231775" y="1581149"/>
            <a:ext cx="10229850" cy="4867275"/>
          </a:xfrm>
          <a:prstGeom prst="rect">
            <a:avLst/>
          </a:prstGeom>
        </p:spPr>
      </p:pic>
    </p:spTree>
    <p:extLst>
      <p:ext uri="{BB962C8B-B14F-4D97-AF65-F5344CB8AC3E}">
        <p14:creationId xmlns:p14="http://schemas.microsoft.com/office/powerpoint/2010/main" val="3499062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smtClean="0"/>
              <a:t>Два компенсационных фонда в СРО:</a:t>
            </a:r>
            <a:br>
              <a:rPr lang="ru-RU" dirty="0" smtClean="0"/>
            </a:br>
            <a:r>
              <a:rPr lang="ru-RU" dirty="0" smtClean="0">
                <a:solidFill>
                  <a:srgbClr val="C00000"/>
                </a:solidFill>
              </a:rPr>
              <a:t>на какой смотрим? </a:t>
            </a:r>
            <a:endParaRPr lang="ru-RU" dirty="0">
              <a:solidFill>
                <a:srgbClr val="C00000"/>
              </a:solidFill>
            </a:endParaRPr>
          </a:p>
        </p:txBody>
      </p:sp>
      <p:sp>
        <p:nvSpPr>
          <p:cNvPr id="3" name="Объект 2"/>
          <p:cNvSpPr>
            <a:spLocks noGrp="1"/>
          </p:cNvSpPr>
          <p:nvPr>
            <p:ph sz="quarter" idx="10"/>
          </p:nvPr>
        </p:nvSpPr>
        <p:spPr/>
        <p:txBody>
          <a:bodyPr/>
          <a:lstStyle/>
          <a:p>
            <a:endParaRPr lang="ru-RU"/>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 y="1571625"/>
            <a:ext cx="9829800" cy="530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131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Заголовок 1"/>
          <p:cNvSpPr>
            <a:spLocks noGrp="1"/>
          </p:cNvSpPr>
          <p:nvPr>
            <p:ph type="title"/>
          </p:nvPr>
        </p:nvSpPr>
        <p:spPr>
          <a:xfrm>
            <a:off x="927100" y="3019425"/>
            <a:ext cx="8901430" cy="984885"/>
          </a:xfrm>
        </p:spPr>
        <p:txBody>
          <a:bodyPr/>
          <a:lstStyle/>
          <a:p>
            <a:pPr>
              <a:spcBef>
                <a:spcPts val="1800"/>
              </a:spcBef>
              <a:spcAft>
                <a:spcPts val="1800"/>
              </a:spcAft>
            </a:pPr>
            <a:r>
              <a:rPr lang="ru-RU" sz="3200" b="1" cap="all" dirty="0" smtClean="0">
                <a:latin typeface="+mn-lt"/>
              </a:rPr>
              <a:t>ИМПОРТОЗАМЕЩЕНИЕ ПРИ</a:t>
            </a:r>
            <a:br>
              <a:rPr lang="ru-RU" sz="3200" b="1" cap="all" dirty="0" smtClean="0">
                <a:latin typeface="+mn-lt"/>
              </a:rPr>
            </a:br>
            <a:r>
              <a:rPr lang="ru-RU" sz="3200" b="1" cap="all" dirty="0" smtClean="0">
                <a:latin typeface="+mn-lt"/>
              </a:rPr>
              <a:t>ОСУЩЕСТВЛЕНИИ ЗАКУПОК </a:t>
            </a:r>
            <a:endParaRPr lang="ru-RU" sz="3200" b="1" cap="all" dirty="0">
              <a:solidFill>
                <a:schemeClr val="accent6">
                  <a:lumMod val="50000"/>
                </a:schemeClr>
              </a:solidFill>
              <a:latin typeface="+mn-lt"/>
            </a:endParaRPr>
          </a:p>
        </p:txBody>
      </p:sp>
    </p:spTree>
    <p:extLst>
      <p:ext uri="{BB962C8B-B14F-4D97-AF65-F5344CB8AC3E}">
        <p14:creationId xmlns:p14="http://schemas.microsoft.com/office/powerpoint/2010/main" val="5439381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1300" y="5076825"/>
            <a:ext cx="3568041" cy="5334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b="1" dirty="0">
                <a:latin typeface="Arial" panose="020B0604020202020204" pitchFamily="34" charset="0"/>
                <a:cs typeface="Arial" panose="020B0604020202020204" pitchFamily="34" charset="0"/>
              </a:rPr>
              <a:t>ЗАПРЕТ</a:t>
            </a:r>
          </a:p>
        </p:txBody>
      </p:sp>
      <p:sp>
        <p:nvSpPr>
          <p:cNvPr id="7" name="Прямоугольник 6"/>
          <p:cNvSpPr/>
          <p:nvPr/>
        </p:nvSpPr>
        <p:spPr>
          <a:xfrm>
            <a:off x="241300" y="5610225"/>
            <a:ext cx="3568041"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Arial" panose="020B0604020202020204" pitchFamily="34" charset="0"/>
                <a:cs typeface="Arial" panose="020B0604020202020204" pitchFamily="34" charset="0"/>
              </a:rPr>
              <a:t>ВСЕ ЗАКУПКИ, ВКЛЮЧАЯ </a:t>
            </a:r>
            <a:br>
              <a:rPr lang="ru-RU" b="1" dirty="0">
                <a:latin typeface="Arial" panose="020B0604020202020204" pitchFamily="34" charset="0"/>
                <a:cs typeface="Arial" panose="020B0604020202020204" pitchFamily="34" charset="0"/>
              </a:rPr>
            </a:br>
            <a:r>
              <a:rPr lang="ru-RU" b="1" dirty="0">
                <a:latin typeface="Arial" panose="020B0604020202020204" pitchFamily="34" charset="0"/>
                <a:cs typeface="Arial" panose="020B0604020202020204" pitchFamily="34" charset="0"/>
              </a:rPr>
              <a:t>У ЕДИНСТВЕННОГО ПОСТАВЩИКА</a:t>
            </a:r>
          </a:p>
        </p:txBody>
      </p:sp>
      <p:sp>
        <p:nvSpPr>
          <p:cNvPr id="8" name="Прямоугольник 7"/>
          <p:cNvSpPr/>
          <p:nvPr/>
        </p:nvSpPr>
        <p:spPr>
          <a:xfrm>
            <a:off x="3962731" y="1647825"/>
            <a:ext cx="2903845" cy="3429000"/>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Wingdings" panose="05000000000000000000" pitchFamily="2" charset="2"/>
              <a:buChar char="ü"/>
            </a:pPr>
            <a:r>
              <a:rPr lang="ru-RU" sz="1600" dirty="0">
                <a:latin typeface="Arial" panose="020B0604020202020204" pitchFamily="34" charset="0"/>
                <a:cs typeface="Arial" panose="020B0604020202020204" pitchFamily="34" charset="0"/>
              </a:rPr>
              <a:t>Продукты питания</a:t>
            </a:r>
            <a:br>
              <a:rPr lang="ru-RU" sz="1600" dirty="0">
                <a:latin typeface="Arial" panose="020B0604020202020204" pitchFamily="34" charset="0"/>
                <a:cs typeface="Arial" panose="020B0604020202020204" pitchFamily="34" charset="0"/>
              </a:rPr>
            </a:br>
            <a:r>
              <a:rPr lang="ru-RU" sz="1600" i="1" dirty="0">
                <a:latin typeface="Arial" panose="020B0604020202020204" pitchFamily="34" charset="0"/>
                <a:cs typeface="Arial" panose="020B0604020202020204" pitchFamily="34" charset="0"/>
              </a:rPr>
              <a:t>(от 22.08.2016 № 832)</a:t>
            </a:r>
          </a:p>
          <a:p>
            <a:pPr marL="285750" indent="-285750">
              <a:buFont typeface="Wingdings" panose="05000000000000000000" pitchFamily="2" charset="2"/>
              <a:buChar char="ü"/>
            </a:pPr>
            <a:r>
              <a:rPr lang="ru-RU" sz="1600" dirty="0">
                <a:latin typeface="Arial" panose="020B0604020202020204" pitchFamily="34" charset="0"/>
                <a:cs typeface="Arial" panose="020B0604020202020204" pitchFamily="34" charset="0"/>
              </a:rPr>
              <a:t>Радиоэлектронная продукция</a:t>
            </a:r>
            <a:br>
              <a:rPr lang="ru-RU" sz="1600" dirty="0">
                <a:latin typeface="Arial" panose="020B0604020202020204" pitchFamily="34" charset="0"/>
                <a:cs typeface="Arial" panose="020B0604020202020204" pitchFamily="34" charset="0"/>
              </a:rPr>
            </a:br>
            <a:r>
              <a:rPr lang="ru-RU" sz="1600" i="1" dirty="0">
                <a:latin typeface="Arial" panose="020B0604020202020204" pitchFamily="34" charset="0"/>
                <a:cs typeface="Arial" panose="020B0604020202020204" pitchFamily="34" charset="0"/>
              </a:rPr>
              <a:t>(от 26.09.2016 № 968)</a:t>
            </a:r>
          </a:p>
          <a:p>
            <a:pPr marL="285750" indent="-285750">
              <a:buFont typeface="Wingdings" panose="05000000000000000000" pitchFamily="2" charset="2"/>
              <a:buChar char="ü"/>
            </a:pPr>
            <a:r>
              <a:rPr lang="ru-RU" sz="1600" dirty="0">
                <a:latin typeface="Arial" panose="020B0604020202020204" pitchFamily="34" charset="0"/>
                <a:cs typeface="Arial" panose="020B0604020202020204" pitchFamily="34" charset="0"/>
              </a:rPr>
              <a:t>Препараты ЖНВЛП</a:t>
            </a:r>
            <a:br>
              <a:rPr lang="ru-RU" sz="1600" dirty="0">
                <a:latin typeface="Arial" panose="020B0604020202020204" pitchFamily="34" charset="0"/>
                <a:cs typeface="Arial" panose="020B0604020202020204" pitchFamily="34" charset="0"/>
              </a:rPr>
            </a:br>
            <a:r>
              <a:rPr lang="ru-RU" sz="1600" i="1" dirty="0">
                <a:latin typeface="Arial" panose="020B0604020202020204" pitchFamily="34" charset="0"/>
                <a:cs typeface="Arial" panose="020B0604020202020204" pitchFamily="34" charset="0"/>
              </a:rPr>
              <a:t>(от 30.11.2015 № 1289)</a:t>
            </a:r>
          </a:p>
          <a:p>
            <a:pPr marL="285750" indent="-285750">
              <a:buFont typeface="Wingdings" panose="05000000000000000000" pitchFamily="2" charset="2"/>
              <a:buChar char="ü"/>
            </a:pPr>
            <a:r>
              <a:rPr lang="ru-RU" sz="1600" dirty="0">
                <a:latin typeface="Arial" panose="020B0604020202020204" pitchFamily="34" charset="0"/>
                <a:cs typeface="Arial" panose="020B0604020202020204" pitchFamily="34" charset="0"/>
              </a:rPr>
              <a:t>Медицинские изделия</a:t>
            </a:r>
            <a:br>
              <a:rPr lang="ru-RU" sz="1600" dirty="0">
                <a:latin typeface="Arial" panose="020B0604020202020204" pitchFamily="34" charset="0"/>
                <a:cs typeface="Arial" panose="020B0604020202020204" pitchFamily="34" charset="0"/>
              </a:rPr>
            </a:br>
            <a:r>
              <a:rPr lang="ru-RU" sz="1600" i="1" dirty="0">
                <a:latin typeface="Arial" panose="020B0604020202020204" pitchFamily="34" charset="0"/>
                <a:cs typeface="Arial" panose="020B0604020202020204" pitchFamily="34" charset="0"/>
              </a:rPr>
              <a:t>(от 05.02.2015 № 102)</a:t>
            </a:r>
          </a:p>
          <a:p>
            <a:pPr marL="285750" indent="-285750">
              <a:buFont typeface="Wingdings" panose="05000000000000000000" pitchFamily="2" charset="2"/>
              <a:buChar char="ü"/>
            </a:pPr>
            <a:r>
              <a:rPr lang="ru-RU" sz="1600" dirty="0" err="1">
                <a:latin typeface="Arial" panose="020B0604020202020204" pitchFamily="34" charset="0"/>
                <a:cs typeface="Arial" panose="020B0604020202020204" pitchFamily="34" charset="0"/>
              </a:rPr>
              <a:t>Стенты</a:t>
            </a:r>
            <a:r>
              <a:rPr lang="ru-RU" sz="1600" dirty="0">
                <a:latin typeface="Arial" panose="020B0604020202020204" pitchFamily="34" charset="0"/>
                <a:cs typeface="Arial" panose="020B0604020202020204" pitchFamily="34" charset="0"/>
              </a:rPr>
              <a:t> и катетеры</a:t>
            </a:r>
            <a:br>
              <a:rPr lang="ru-RU" sz="1600" dirty="0">
                <a:latin typeface="Arial" panose="020B0604020202020204" pitchFamily="34" charset="0"/>
                <a:cs typeface="Arial" panose="020B0604020202020204" pitchFamily="34" charset="0"/>
              </a:rPr>
            </a:br>
            <a:r>
              <a:rPr lang="ru-RU" sz="1600" i="1" dirty="0">
                <a:latin typeface="Arial" panose="020B0604020202020204" pitchFamily="34" charset="0"/>
                <a:cs typeface="Arial" panose="020B0604020202020204" pitchFamily="34" charset="0"/>
              </a:rPr>
              <a:t>(от 04.12.2017 № 1469</a:t>
            </a:r>
            <a:r>
              <a:rPr lang="ru-RU" sz="1600" i="1"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ü"/>
            </a:pPr>
            <a:r>
              <a:rPr lang="ru-RU" sz="1600" dirty="0" smtClean="0">
                <a:latin typeface="Arial" panose="020B0604020202020204" pitchFamily="34" charset="0"/>
                <a:cs typeface="Arial" panose="020B0604020202020204" pitchFamily="34" charset="0"/>
              </a:rPr>
              <a:t>Спортивное оружие</a:t>
            </a:r>
          </a:p>
          <a:p>
            <a:r>
              <a:rPr lang="ru-RU" sz="1600" dirty="0">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    </a:t>
            </a:r>
            <a:r>
              <a:rPr lang="ru-RU" sz="1600" i="1" dirty="0" smtClean="0">
                <a:latin typeface="Arial" panose="020B0604020202020204" pitchFamily="34" charset="0"/>
                <a:cs typeface="Arial" panose="020B0604020202020204" pitchFamily="34" charset="0"/>
              </a:rPr>
              <a:t>(от  20.09.2018 № 1119)</a:t>
            </a:r>
          </a:p>
        </p:txBody>
      </p:sp>
      <p:sp>
        <p:nvSpPr>
          <p:cNvPr id="9" name="Прямоугольник 8"/>
          <p:cNvSpPr/>
          <p:nvPr/>
        </p:nvSpPr>
        <p:spPr>
          <a:xfrm>
            <a:off x="3962731" y="5076825"/>
            <a:ext cx="2903846" cy="5334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b="1" dirty="0">
                <a:solidFill>
                  <a:schemeClr val="tx1"/>
                </a:solidFill>
                <a:latin typeface="Arial" panose="020B0604020202020204" pitchFamily="34" charset="0"/>
                <a:cs typeface="Arial" panose="020B0604020202020204" pitchFamily="34" charset="0"/>
              </a:rPr>
              <a:t>ОГРАНИЧЕНИЯ ДОПУСКА</a:t>
            </a:r>
          </a:p>
        </p:txBody>
      </p:sp>
      <p:sp>
        <p:nvSpPr>
          <p:cNvPr id="10" name="Прямоугольник 9"/>
          <p:cNvSpPr/>
          <p:nvPr/>
        </p:nvSpPr>
        <p:spPr>
          <a:xfrm>
            <a:off x="3962731" y="5610225"/>
            <a:ext cx="6260768"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Arial" panose="020B0604020202020204" pitchFamily="34" charset="0"/>
                <a:cs typeface="Arial" panose="020B0604020202020204" pitchFamily="34" charset="0"/>
              </a:rPr>
              <a:t>КОНКУРЕНТНЫЕ ЗАКУПКИ</a:t>
            </a:r>
          </a:p>
        </p:txBody>
      </p:sp>
      <p:sp>
        <p:nvSpPr>
          <p:cNvPr id="11" name="Прямоугольник 10"/>
          <p:cNvSpPr/>
          <p:nvPr/>
        </p:nvSpPr>
        <p:spPr>
          <a:xfrm>
            <a:off x="6972466" y="1647825"/>
            <a:ext cx="3251033" cy="3429000"/>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Wingdings" panose="05000000000000000000" pitchFamily="2" charset="2"/>
              <a:buChar char="ü"/>
            </a:pPr>
            <a:r>
              <a:rPr lang="ru-RU" dirty="0">
                <a:latin typeface="Arial" panose="020B0604020202020204" pitchFamily="34" charset="0"/>
                <a:cs typeface="Arial" panose="020B0604020202020204" pitchFamily="34" charset="0"/>
              </a:rPr>
              <a:t>Продукты питания</a:t>
            </a:r>
          </a:p>
          <a:p>
            <a:pPr marL="285750" indent="-285750">
              <a:buFont typeface="Wingdings" panose="05000000000000000000" pitchFamily="2" charset="2"/>
              <a:buChar char="ü"/>
            </a:pPr>
            <a:r>
              <a:rPr lang="ru-RU" dirty="0">
                <a:latin typeface="Arial" panose="020B0604020202020204" pitchFamily="34" charset="0"/>
                <a:cs typeface="Arial" panose="020B0604020202020204" pitchFamily="34" charset="0"/>
              </a:rPr>
              <a:t>Бумага</a:t>
            </a:r>
          </a:p>
          <a:p>
            <a:pPr marL="285750" indent="-285750">
              <a:buFont typeface="Wingdings" panose="05000000000000000000" pitchFamily="2" charset="2"/>
              <a:buChar char="ü"/>
            </a:pPr>
            <a:r>
              <a:rPr lang="ru-RU" dirty="0">
                <a:latin typeface="Arial" panose="020B0604020202020204" pitchFamily="34" charset="0"/>
                <a:cs typeface="Arial" panose="020B0604020202020204" pitchFamily="34" charset="0"/>
              </a:rPr>
              <a:t>Лекарственные средства</a:t>
            </a:r>
          </a:p>
          <a:p>
            <a:pPr marL="285750" indent="-285750">
              <a:buFont typeface="Wingdings" panose="05000000000000000000" pitchFamily="2" charset="2"/>
              <a:buChar char="ü"/>
            </a:pPr>
            <a:r>
              <a:rPr lang="ru-RU" dirty="0">
                <a:latin typeface="Arial" panose="020B0604020202020204" pitchFamily="34" charset="0"/>
                <a:cs typeface="Arial" panose="020B0604020202020204" pitchFamily="34" charset="0"/>
              </a:rPr>
              <a:t>Медицинские изделия</a:t>
            </a:r>
          </a:p>
          <a:p>
            <a:pPr marL="285750" indent="-285750">
              <a:buFont typeface="Wingdings" panose="05000000000000000000" pitchFamily="2" charset="2"/>
              <a:buChar char="ü"/>
            </a:pPr>
            <a:r>
              <a:rPr lang="ru-RU" dirty="0">
                <a:latin typeface="Arial" panose="020B0604020202020204" pitchFamily="34" charset="0"/>
                <a:cs typeface="Arial" panose="020B0604020202020204" pitchFamily="34" charset="0"/>
              </a:rPr>
              <a:t>Посуда</a:t>
            </a:r>
          </a:p>
          <a:p>
            <a:pPr marL="285750" indent="-285750">
              <a:buFont typeface="Wingdings" panose="05000000000000000000" pitchFamily="2" charset="2"/>
              <a:buChar char="ü"/>
            </a:pPr>
            <a:r>
              <a:rPr lang="ru-RU" dirty="0">
                <a:latin typeface="Arial" panose="020B0604020202020204" pitchFamily="34" charset="0"/>
                <a:cs typeface="Arial" panose="020B0604020202020204" pitchFamily="34" charset="0"/>
              </a:rPr>
              <a:t>Оргтехника</a:t>
            </a:r>
          </a:p>
          <a:p>
            <a:pPr marL="285750" indent="-285750">
              <a:buFont typeface="Wingdings" panose="05000000000000000000" pitchFamily="2" charset="2"/>
              <a:buChar char="ü"/>
            </a:pPr>
            <a:r>
              <a:rPr lang="ru-RU" dirty="0" smtClean="0">
                <a:latin typeface="Arial" panose="020B0604020202020204" pitchFamily="34" charset="0"/>
                <a:cs typeface="Arial" panose="020B0604020202020204" pitchFamily="34" charset="0"/>
              </a:rPr>
              <a:t>Мебель</a:t>
            </a:r>
          </a:p>
          <a:p>
            <a:pPr marL="285750" indent="-285750">
              <a:buFont typeface="Wingdings" panose="05000000000000000000" pitchFamily="2" charset="2"/>
              <a:buChar char="ü"/>
            </a:pPr>
            <a:r>
              <a:rPr lang="ru-RU" dirty="0" smtClean="0">
                <a:latin typeface="Arial" panose="020B0604020202020204" pitchFamily="34" charset="0"/>
                <a:cs typeface="Arial" panose="020B0604020202020204" pitchFamily="34" charset="0"/>
              </a:rPr>
              <a:t>Металлопродукция</a:t>
            </a:r>
            <a:endParaRPr lang="ru-RU"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ru-RU" dirty="0">
                <a:latin typeface="Arial" panose="020B0604020202020204" pitchFamily="34" charset="0"/>
                <a:cs typeface="Arial" panose="020B0604020202020204" pitchFamily="34" charset="0"/>
              </a:rPr>
              <a:t>Тяж. машиностроение</a:t>
            </a:r>
            <a:endParaRPr lang="ru-RU" i="1" dirty="0">
              <a:latin typeface="Arial" panose="020B0604020202020204" pitchFamily="34" charset="0"/>
              <a:cs typeface="Arial" panose="020B0604020202020204" pitchFamily="34" charset="0"/>
            </a:endParaRPr>
          </a:p>
          <a:p>
            <a:r>
              <a:rPr lang="ru-RU" i="1" dirty="0">
                <a:latin typeface="Arial" panose="020B0604020202020204" pitchFamily="34" charset="0"/>
                <a:cs typeface="Arial" panose="020B0604020202020204" pitchFamily="34" charset="0"/>
              </a:rPr>
              <a:t>(приказ </a:t>
            </a:r>
            <a:r>
              <a:rPr lang="ru-RU" i="1" dirty="0" smtClean="0">
                <a:latin typeface="Arial" panose="020B0604020202020204" pitchFamily="34" charset="0"/>
                <a:cs typeface="Arial" panose="020B0604020202020204" pitchFamily="34" charset="0"/>
              </a:rPr>
              <a:t>Минфина </a:t>
            </a:r>
            <a:r>
              <a:rPr lang="ru-RU" i="1" dirty="0">
                <a:latin typeface="Arial" panose="020B0604020202020204" pitchFamily="34" charset="0"/>
                <a:cs typeface="Arial" panose="020B0604020202020204" pitchFamily="34" charset="0"/>
              </a:rPr>
              <a:t>от </a:t>
            </a:r>
            <a:r>
              <a:rPr lang="ru-RU" i="1" dirty="0" smtClean="0">
                <a:latin typeface="Arial" panose="020B0604020202020204" pitchFamily="34" charset="0"/>
                <a:cs typeface="Arial" panose="020B0604020202020204" pitchFamily="34" charset="0"/>
              </a:rPr>
              <a:t>04.06.2018 </a:t>
            </a:r>
            <a:r>
              <a:rPr lang="ru-RU" i="1" dirty="0">
                <a:latin typeface="Arial" panose="020B0604020202020204" pitchFamily="34" charset="0"/>
                <a:cs typeface="Arial" panose="020B0604020202020204" pitchFamily="34" charset="0"/>
              </a:rPr>
              <a:t>№ </a:t>
            </a:r>
            <a:r>
              <a:rPr lang="ru-RU" i="1" dirty="0" smtClean="0">
                <a:latin typeface="Arial" panose="020B0604020202020204" pitchFamily="34" charset="0"/>
                <a:cs typeface="Arial" panose="020B0604020202020204" pitchFamily="34" charset="0"/>
              </a:rPr>
              <a:t>126н)</a:t>
            </a:r>
            <a:endParaRPr lang="ru-RU" i="1" dirty="0">
              <a:latin typeface="Arial" panose="020B0604020202020204" pitchFamily="34" charset="0"/>
              <a:cs typeface="Arial" panose="020B0604020202020204" pitchFamily="34" charset="0"/>
            </a:endParaRPr>
          </a:p>
        </p:txBody>
      </p:sp>
      <p:sp>
        <p:nvSpPr>
          <p:cNvPr id="12" name="Прямоугольник 11"/>
          <p:cNvSpPr/>
          <p:nvPr/>
        </p:nvSpPr>
        <p:spPr>
          <a:xfrm>
            <a:off x="6972465" y="5076825"/>
            <a:ext cx="3251033" cy="533400"/>
          </a:xfrm>
          <a:prstGeom prst="rect">
            <a:avLst/>
          </a:prstGeom>
          <a:solidFill>
            <a:srgbClr val="FFFF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b="1" dirty="0">
                <a:solidFill>
                  <a:schemeClr val="tx1"/>
                </a:solidFill>
                <a:latin typeface="Arial" panose="020B0604020202020204" pitchFamily="34" charset="0"/>
                <a:cs typeface="Arial" panose="020B0604020202020204" pitchFamily="34" charset="0"/>
              </a:rPr>
              <a:t>УСЛОВИЯ ДОПУСКА</a:t>
            </a:r>
          </a:p>
        </p:txBody>
      </p:sp>
      <p:sp>
        <p:nvSpPr>
          <p:cNvPr id="13" name="Rectangle 2"/>
          <p:cNvSpPr>
            <a:spLocks noGrp="1" noChangeArrowheads="1"/>
          </p:cNvSpPr>
          <p:nvPr>
            <p:ph type="title" idx="4294967295"/>
          </p:nvPr>
        </p:nvSpPr>
        <p:spPr bwMode="auto">
          <a:xfrm>
            <a:off x="1674292" y="612776"/>
            <a:ext cx="9019108" cy="576362"/>
          </a:xfrm>
          <a:prstGeom prst="rect">
            <a:avLst/>
          </a:prstGeom>
          <a:noFill/>
          <a:ln>
            <a:miter lim="800000"/>
            <a:headEnd/>
            <a:tailEnd/>
          </a:ln>
        </p:spPr>
        <p:txBody>
          <a:bodyPr/>
          <a:lstStyle/>
          <a:p>
            <a:pPr algn="ctr"/>
            <a:r>
              <a:rPr lang="ru-RU" altLang="ru-RU" sz="2400" b="1" dirty="0">
                <a:solidFill>
                  <a:srgbClr val="006384"/>
                </a:solidFill>
                <a:latin typeface="Arial" panose="020B0604020202020204" pitchFamily="34" charset="0"/>
                <a:cs typeface="Arial" panose="020B0604020202020204" pitchFamily="34" charset="0"/>
              </a:rPr>
              <a:t>МЕХАНИЗМЫ ИМПОРТОЗАМЕЩЕНИЯ</a:t>
            </a:r>
            <a:endParaRPr lang="ru-RU" sz="2400" b="1" dirty="0">
              <a:solidFill>
                <a:srgbClr val="006384"/>
              </a:solidFill>
              <a:latin typeface="Arial" panose="020B0604020202020204" pitchFamily="34" charset="0"/>
              <a:cs typeface="Arial" panose="020B0604020202020204" pitchFamily="34" charset="0"/>
            </a:endParaRPr>
          </a:p>
        </p:txBody>
      </p:sp>
      <p:sp>
        <p:nvSpPr>
          <p:cNvPr id="14" name="Прямоугольник 13"/>
          <p:cNvSpPr/>
          <p:nvPr/>
        </p:nvSpPr>
        <p:spPr>
          <a:xfrm>
            <a:off x="241299" y="1647825"/>
            <a:ext cx="3568042" cy="3429000"/>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Wingdings" panose="05000000000000000000" pitchFamily="2" charset="2"/>
              <a:buChar char="ü"/>
            </a:pPr>
            <a:r>
              <a:rPr lang="ru-RU" sz="1600" dirty="0" smtClean="0">
                <a:latin typeface="Arial" panose="020B0604020202020204" pitchFamily="34" charset="0"/>
                <a:cs typeface="Arial" panose="020B0604020202020204" pitchFamily="34" charset="0"/>
              </a:rPr>
              <a:t>Легкая промышленность </a:t>
            </a:r>
            <a:endParaRPr lang="ru-RU" sz="1600" dirty="0">
              <a:latin typeface="Arial" panose="020B0604020202020204" pitchFamily="34" charset="0"/>
              <a:cs typeface="Arial" panose="020B0604020202020204" pitchFamily="34" charset="0"/>
            </a:endParaRPr>
          </a:p>
          <a:p>
            <a:r>
              <a:rPr lang="ru-RU" sz="1600" i="1" dirty="0">
                <a:latin typeface="Arial" panose="020B0604020202020204" pitchFamily="34" charset="0"/>
                <a:cs typeface="Arial" panose="020B0604020202020204" pitchFamily="34" charset="0"/>
              </a:rPr>
              <a:t>     (от 11.08.2014 № 791)</a:t>
            </a:r>
          </a:p>
          <a:p>
            <a:pPr marL="285750" indent="-285750">
              <a:buFont typeface="Wingdings" panose="05000000000000000000" pitchFamily="2" charset="2"/>
              <a:buChar char="ü"/>
            </a:pPr>
            <a:r>
              <a:rPr lang="ru-RU" sz="1600" dirty="0">
                <a:latin typeface="Arial" panose="020B0604020202020204" pitchFamily="34" charset="0"/>
                <a:cs typeface="Arial" panose="020B0604020202020204" pitchFamily="34" charset="0"/>
              </a:rPr>
              <a:t>Товары машиностроения</a:t>
            </a:r>
          </a:p>
          <a:p>
            <a:r>
              <a:rPr lang="ru-RU" sz="1600" i="1" dirty="0">
                <a:latin typeface="Arial" panose="020B0604020202020204" pitchFamily="34" charset="0"/>
                <a:cs typeface="Arial" panose="020B0604020202020204" pitchFamily="34" charset="0"/>
              </a:rPr>
              <a:t>     (от 14.07.2014 № 656)</a:t>
            </a:r>
            <a:endParaRPr lang="ru-RU"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ru-RU" sz="1600" dirty="0">
                <a:latin typeface="Arial" panose="020B0604020202020204" pitchFamily="34" charset="0"/>
                <a:cs typeface="Arial" panose="020B0604020202020204" pitchFamily="34" charset="0"/>
              </a:rPr>
              <a:t>Программное обеспечение</a:t>
            </a:r>
            <a:br>
              <a:rPr lang="ru-RU" sz="1600" dirty="0">
                <a:latin typeface="Arial" panose="020B0604020202020204" pitchFamily="34" charset="0"/>
                <a:cs typeface="Arial" panose="020B0604020202020204" pitchFamily="34" charset="0"/>
              </a:rPr>
            </a:br>
            <a:r>
              <a:rPr lang="ru-RU" sz="1600" i="1" dirty="0">
                <a:latin typeface="Arial" panose="020B0604020202020204" pitchFamily="34" charset="0"/>
                <a:cs typeface="Arial" panose="020B0604020202020204" pitchFamily="34" charset="0"/>
              </a:rPr>
              <a:t>(от 16.11.2015 № 1236)</a:t>
            </a:r>
          </a:p>
          <a:p>
            <a:pPr marL="285750" indent="-285750">
              <a:buFont typeface="Wingdings" panose="05000000000000000000" pitchFamily="2" charset="2"/>
              <a:buChar char="ü"/>
            </a:pPr>
            <a:r>
              <a:rPr lang="ru-RU" sz="1600" dirty="0">
                <a:latin typeface="Arial" panose="020B0604020202020204" pitchFamily="34" charset="0"/>
                <a:cs typeface="Arial" panose="020B0604020202020204" pitchFamily="34" charset="0"/>
              </a:rPr>
              <a:t>Мебель </a:t>
            </a:r>
            <a:r>
              <a:rPr lang="ru-RU" sz="1600" i="1" dirty="0" smtClean="0">
                <a:latin typeface="Arial" panose="020B0604020202020204" pitchFamily="34" charset="0"/>
                <a:cs typeface="Arial" panose="020B0604020202020204" pitchFamily="34" charset="0"/>
              </a:rPr>
              <a:t>(</a:t>
            </a:r>
            <a:r>
              <a:rPr lang="ru-RU" sz="1600" i="1" dirty="0">
                <a:latin typeface="Arial" panose="020B0604020202020204" pitchFamily="34" charset="0"/>
                <a:cs typeface="Arial" panose="020B0604020202020204" pitchFamily="34" charset="0"/>
              </a:rPr>
              <a:t>от 05.09.2017 № 1072)</a:t>
            </a:r>
          </a:p>
          <a:p>
            <a:pPr marL="285750" indent="-285750">
              <a:buFont typeface="Wingdings" panose="05000000000000000000" pitchFamily="2" charset="2"/>
              <a:buChar char="ü"/>
            </a:pPr>
            <a:r>
              <a:rPr lang="ru-RU" sz="1600" dirty="0">
                <a:latin typeface="Arial" panose="020B0604020202020204" pitchFamily="34" charset="0"/>
                <a:cs typeface="Arial" panose="020B0604020202020204" pitchFamily="34" charset="0"/>
              </a:rPr>
              <a:t>Закупки для обороны страны и безопасности гос-ва </a:t>
            </a:r>
            <a:r>
              <a:rPr lang="ru-RU" sz="1600" dirty="0" smtClean="0">
                <a:latin typeface="Arial" panose="020B0604020202020204" pitchFamily="34" charset="0"/>
                <a:cs typeface="Arial" panose="020B0604020202020204" pitchFamily="34" charset="0"/>
              </a:rPr>
              <a:t/>
            </a:r>
            <a:br>
              <a:rPr lang="ru-RU" sz="1600" dirty="0" smtClean="0">
                <a:latin typeface="Arial" panose="020B0604020202020204" pitchFamily="34" charset="0"/>
                <a:cs typeface="Arial" panose="020B0604020202020204" pitchFamily="34" charset="0"/>
              </a:rPr>
            </a:br>
            <a:r>
              <a:rPr lang="ru-RU" sz="1600" i="1" dirty="0" smtClean="0">
                <a:latin typeface="Arial" panose="020B0604020202020204" pitchFamily="34" charset="0"/>
                <a:cs typeface="Arial" panose="020B0604020202020204" pitchFamily="34" charset="0"/>
              </a:rPr>
              <a:t>(</a:t>
            </a:r>
            <a:r>
              <a:rPr lang="ru-RU" sz="1600" i="1" dirty="0">
                <a:latin typeface="Arial" panose="020B0604020202020204" pitchFamily="34" charset="0"/>
                <a:cs typeface="Arial" panose="020B0604020202020204" pitchFamily="34" charset="0"/>
              </a:rPr>
              <a:t>от 14.01.2017 № 9</a:t>
            </a:r>
            <a:r>
              <a:rPr lang="ru-RU" sz="1600" i="1" dirty="0" smtClean="0">
                <a:latin typeface="Arial" panose="020B0604020202020204" pitchFamily="34" charset="0"/>
                <a:cs typeface="Arial" panose="020B0604020202020204" pitchFamily="34" charset="0"/>
              </a:rPr>
              <a:t>)</a:t>
            </a:r>
            <a:endParaRPr lang="en-US" sz="1600" i="1"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ru-RU" sz="1600" b="1" dirty="0" err="1" smtClean="0">
                <a:solidFill>
                  <a:srgbClr val="FF0000"/>
                </a:solidFill>
                <a:latin typeface="Arial" panose="020B0604020202020204" pitchFamily="34" charset="0"/>
                <a:cs typeface="Arial" panose="020B0604020202020204" pitchFamily="34" charset="0"/>
              </a:rPr>
              <a:t>Станкоинструментальная</a:t>
            </a:r>
            <a:r>
              <a:rPr lang="ru-RU" sz="1600" b="1" dirty="0" smtClean="0">
                <a:solidFill>
                  <a:srgbClr val="FF0000"/>
                </a:solidFill>
                <a:latin typeface="Arial" panose="020B0604020202020204" pitchFamily="34" charset="0"/>
                <a:cs typeface="Arial" panose="020B0604020202020204" pitchFamily="34" charset="0"/>
              </a:rPr>
              <a:t> продукция для обороны страны и безопасности гос-ва</a:t>
            </a:r>
            <a:r>
              <a:rPr lang="ru-RU" sz="1600" dirty="0" smtClean="0">
                <a:latin typeface="Arial" panose="020B0604020202020204" pitchFamily="34" charset="0"/>
                <a:cs typeface="Arial" panose="020B0604020202020204" pitchFamily="34" charset="0"/>
              </a:rPr>
              <a:t/>
            </a:r>
            <a:br>
              <a:rPr lang="ru-RU" sz="1600" dirty="0" smtClean="0">
                <a:latin typeface="Arial" panose="020B0604020202020204" pitchFamily="34" charset="0"/>
                <a:cs typeface="Arial" panose="020B0604020202020204" pitchFamily="34" charset="0"/>
              </a:rPr>
            </a:br>
            <a:r>
              <a:rPr lang="ru-RU" sz="1600" i="1" dirty="0" smtClean="0">
                <a:latin typeface="Arial" panose="020B0604020202020204" pitchFamily="34" charset="0"/>
                <a:cs typeface="Arial" panose="020B0604020202020204" pitchFamily="34" charset="0"/>
              </a:rPr>
              <a:t>(</a:t>
            </a:r>
            <a:r>
              <a:rPr lang="ru-RU" sz="1600" i="1" dirty="0">
                <a:latin typeface="Arial" panose="020B0604020202020204" pitchFamily="34" charset="0"/>
                <a:cs typeface="Arial" panose="020B0604020202020204" pitchFamily="34" charset="0"/>
              </a:rPr>
              <a:t>от </a:t>
            </a:r>
            <a:r>
              <a:rPr lang="ru-RU" sz="1600" i="1" dirty="0" smtClean="0">
                <a:latin typeface="Arial" panose="020B0604020202020204" pitchFamily="34" charset="0"/>
                <a:cs typeface="Arial" panose="020B0604020202020204" pitchFamily="34" charset="0"/>
              </a:rPr>
              <a:t>07.03.2019 </a:t>
            </a:r>
            <a:r>
              <a:rPr lang="ru-RU" sz="1600" i="1" dirty="0">
                <a:latin typeface="Arial" panose="020B0604020202020204" pitchFamily="34" charset="0"/>
                <a:cs typeface="Arial" panose="020B0604020202020204" pitchFamily="34" charset="0"/>
              </a:rPr>
              <a:t>№ </a:t>
            </a:r>
            <a:r>
              <a:rPr lang="ru-RU" sz="1600" i="1" dirty="0" smtClean="0">
                <a:latin typeface="Arial" panose="020B0604020202020204" pitchFamily="34" charset="0"/>
                <a:cs typeface="Arial" panose="020B0604020202020204" pitchFamily="34" charset="0"/>
              </a:rPr>
              <a:t>239)</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6830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МЕХАНИЗМЫ ИМПОРТОЗАМЕЩЕНИЯ</a:t>
            </a:r>
            <a:endParaRPr lang="ru-RU" dirty="0"/>
          </a:p>
        </p:txBody>
      </p:sp>
      <p:sp>
        <p:nvSpPr>
          <p:cNvPr id="3" name="Объект 2"/>
          <p:cNvSpPr>
            <a:spLocks noGrp="1"/>
          </p:cNvSpPr>
          <p:nvPr>
            <p:ph sz="quarter" idx="10"/>
          </p:nvPr>
        </p:nvSpPr>
        <p:spPr>
          <a:xfrm>
            <a:off x="469900" y="1647825"/>
            <a:ext cx="9755188" cy="5029200"/>
          </a:xfrm>
        </p:spPr>
        <p:txBody>
          <a:bodyPr/>
          <a:lstStyle/>
          <a:p>
            <a:pPr marL="285750" indent="-285750">
              <a:buFont typeface="Wingdings" panose="05000000000000000000" pitchFamily="2" charset="2"/>
              <a:buChar char="q"/>
            </a:pPr>
            <a:r>
              <a:rPr lang="ru-RU" sz="2000" dirty="0" smtClean="0">
                <a:solidFill>
                  <a:schemeClr val="tx1"/>
                </a:solidFill>
              </a:rPr>
              <a:t>Обычно работают при закупке товаров (в работах и услугах – если прямо указано)</a:t>
            </a:r>
            <a:r>
              <a:rPr lang="en-US" sz="2000" dirty="0" smtClean="0">
                <a:solidFill>
                  <a:schemeClr val="tx1"/>
                </a:solidFill>
              </a:rPr>
              <a:t>;</a:t>
            </a:r>
            <a:endParaRPr lang="ru-RU" sz="2000" dirty="0" smtClean="0">
              <a:solidFill>
                <a:schemeClr val="tx1"/>
              </a:solidFill>
            </a:endParaRPr>
          </a:p>
          <a:p>
            <a:pPr marL="285750" indent="-285750">
              <a:buFont typeface="Wingdings" panose="05000000000000000000" pitchFamily="2" charset="2"/>
              <a:buChar char="q"/>
            </a:pPr>
            <a:r>
              <a:rPr lang="ru-RU" sz="2000" dirty="0" smtClean="0">
                <a:solidFill>
                  <a:schemeClr val="tx1"/>
                </a:solidFill>
              </a:rPr>
              <a:t>Заказчик всегда обязан применять</a:t>
            </a:r>
            <a:r>
              <a:rPr lang="en-US" sz="2000" dirty="0" smtClean="0">
                <a:solidFill>
                  <a:schemeClr val="tx1"/>
                </a:solidFill>
              </a:rPr>
              <a:t>;</a:t>
            </a:r>
            <a:endParaRPr lang="ru-RU" sz="2000" dirty="0" smtClean="0">
              <a:solidFill>
                <a:schemeClr val="tx1"/>
              </a:solidFill>
            </a:endParaRPr>
          </a:p>
          <a:p>
            <a:pPr marL="285750" indent="-285750">
              <a:buFont typeface="Wingdings" panose="05000000000000000000" pitchFamily="2" charset="2"/>
              <a:buChar char="q"/>
            </a:pPr>
            <a:r>
              <a:rPr lang="ru-RU" sz="2000" dirty="0" smtClean="0">
                <a:solidFill>
                  <a:schemeClr val="tx1"/>
                </a:solidFill>
              </a:rPr>
              <a:t>Недопустимо объединение в один лот ТРУ, подпадающих и не подпадающих под действие соответствующих актов</a:t>
            </a:r>
            <a:r>
              <a:rPr lang="en-US" sz="2000" dirty="0" smtClean="0">
                <a:solidFill>
                  <a:schemeClr val="tx1"/>
                </a:solidFill>
              </a:rPr>
              <a:t>;</a:t>
            </a:r>
            <a:r>
              <a:rPr lang="ru-RU" sz="2000" dirty="0" smtClean="0">
                <a:solidFill>
                  <a:schemeClr val="tx1"/>
                </a:solidFill>
              </a:rPr>
              <a:t> </a:t>
            </a:r>
          </a:p>
          <a:p>
            <a:pPr marL="285750" indent="-285750">
              <a:buFont typeface="Wingdings" panose="05000000000000000000" pitchFamily="2" charset="2"/>
              <a:buChar char="q"/>
            </a:pPr>
            <a:r>
              <a:rPr lang="ru-RU" sz="2000" dirty="0" smtClean="0">
                <a:solidFill>
                  <a:schemeClr val="tx1"/>
                </a:solidFill>
              </a:rPr>
              <a:t>Информация о применении указывается в плане-графике, в извещении и в документации о закупке</a:t>
            </a:r>
            <a:r>
              <a:rPr lang="en-US" sz="2000" dirty="0">
                <a:solidFill>
                  <a:schemeClr val="tx1"/>
                </a:solidFill>
              </a:rPr>
              <a:t>.</a:t>
            </a:r>
            <a:endParaRPr lang="ru-RU" sz="2000" dirty="0">
              <a:solidFill>
                <a:schemeClr val="tx1"/>
              </a:solidFill>
            </a:endParaRPr>
          </a:p>
        </p:txBody>
      </p:sp>
    </p:spTree>
    <p:extLst>
      <p:ext uri="{BB962C8B-B14F-4D97-AF65-F5344CB8AC3E}">
        <p14:creationId xmlns:p14="http://schemas.microsoft.com/office/powerpoint/2010/main" val="57617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77370" y="1647825"/>
            <a:ext cx="10058400" cy="5256213"/>
          </a:xfrm>
          <a:prstGeom prst="rect">
            <a:avLst/>
          </a:prstGeom>
          <a:noFill/>
          <a:ln>
            <a:miter lim="800000"/>
            <a:headEnd/>
            <a:tailEnd/>
          </a:ln>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buClr>
                <a:schemeClr val="tx2"/>
              </a:buClr>
            </a:pPr>
            <a:r>
              <a:rPr lang="ru-RU" b="1" kern="0" dirty="0" smtClean="0">
                <a:solidFill>
                  <a:srgbClr val="FF0000"/>
                </a:solidFill>
                <a:latin typeface="Arial" charset="0"/>
              </a:rPr>
              <a:t>Действует до 1 декабря 2019 года</a:t>
            </a:r>
          </a:p>
          <a:p>
            <a:pPr algn="just">
              <a:buClr>
                <a:schemeClr val="tx2"/>
              </a:buClr>
            </a:pPr>
            <a:r>
              <a:rPr lang="ru-RU" u="sng" kern="0" dirty="0" smtClean="0">
                <a:solidFill>
                  <a:sysClr val="windowText" lastClr="000000"/>
                </a:solidFill>
                <a:latin typeface="Arial" charset="0"/>
              </a:rPr>
              <a:t/>
            </a:r>
            <a:br>
              <a:rPr lang="ru-RU" u="sng" kern="0" dirty="0" smtClean="0">
                <a:solidFill>
                  <a:sysClr val="windowText" lastClr="000000"/>
                </a:solidFill>
                <a:latin typeface="Arial" charset="0"/>
              </a:rPr>
            </a:br>
            <a:r>
              <a:rPr lang="ru-RU" u="sng" kern="0" dirty="0" smtClean="0">
                <a:solidFill>
                  <a:sysClr val="windowText" lastClr="000000"/>
                </a:solidFill>
                <a:latin typeface="Arial" charset="0"/>
              </a:rPr>
              <a:t>Имеет 2 самостоятельных положения:</a:t>
            </a:r>
          </a:p>
          <a:p>
            <a:pPr algn="just">
              <a:buClr>
                <a:schemeClr val="tx2"/>
              </a:buClr>
            </a:pPr>
            <a:r>
              <a:rPr lang="ru-RU" b="1" kern="0" dirty="0" smtClean="0">
                <a:solidFill>
                  <a:srgbClr val="C00000"/>
                </a:solidFill>
                <a:latin typeface="Arial" charset="0"/>
              </a:rPr>
              <a:t>1)  </a:t>
            </a:r>
            <a:r>
              <a:rPr lang="ru-RU" b="1" kern="0" dirty="0" smtClean="0">
                <a:solidFill>
                  <a:sysClr val="windowText" lastClr="000000"/>
                </a:solidFill>
                <a:latin typeface="Arial" charset="0"/>
              </a:rPr>
              <a:t>Запрет закупок иностранных товаров</a:t>
            </a:r>
            <a:r>
              <a:rPr lang="ru-RU" kern="0" dirty="0" smtClean="0">
                <a:solidFill>
                  <a:sysClr val="windowText" lastClr="000000"/>
                </a:solidFill>
                <a:latin typeface="Arial" charset="0"/>
              </a:rPr>
              <a:t> - можно закупать товар производства ЕАЭС</a:t>
            </a:r>
          </a:p>
          <a:p>
            <a:pPr algn="just">
              <a:buClr>
                <a:schemeClr val="tx2"/>
              </a:buClr>
              <a:buFont typeface="Wingdings" pitchFamily="2" charset="2"/>
              <a:buNone/>
            </a:pPr>
            <a:r>
              <a:rPr lang="ru-RU" b="1" kern="0" dirty="0" smtClean="0">
                <a:solidFill>
                  <a:srgbClr val="C00000"/>
                </a:solidFill>
                <a:latin typeface="Arial" charset="0"/>
              </a:rPr>
              <a:t>2) </a:t>
            </a:r>
            <a:r>
              <a:rPr lang="ru-RU" b="1" kern="0" dirty="0" smtClean="0">
                <a:solidFill>
                  <a:sysClr val="windowText" lastClr="000000"/>
                </a:solidFill>
                <a:latin typeface="Arial" charset="0"/>
              </a:rPr>
              <a:t>Установление доп. требования к материалам и полуфабрикатам </a:t>
            </a:r>
            <a:r>
              <a:rPr lang="ru-RU" kern="0" dirty="0" smtClean="0">
                <a:solidFill>
                  <a:sysClr val="windowText" lastClr="000000"/>
                </a:solidFill>
                <a:latin typeface="Arial" charset="0"/>
              </a:rPr>
              <a:t>(ч.2 ст.31) </a:t>
            </a:r>
            <a:r>
              <a:rPr lang="ru-RU" dirty="0">
                <a:latin typeface="Arial" panose="020B0604020202020204" pitchFamily="34" charset="0"/>
                <a:cs typeface="Arial" panose="020B0604020202020204" pitchFamily="34" charset="0"/>
              </a:rPr>
              <a:t>использовать при производстве мебели древесно-стружечных и древесно-волокнистых плит, произведенные в </a:t>
            </a:r>
            <a:r>
              <a:rPr lang="ru-RU" dirty="0" smtClean="0">
                <a:latin typeface="Arial" panose="020B0604020202020204" pitchFamily="34" charset="0"/>
                <a:cs typeface="Arial" panose="020B0604020202020204" pitchFamily="34" charset="0"/>
              </a:rPr>
              <a:t>ЕАЭС – </a:t>
            </a:r>
            <a:r>
              <a:rPr lang="ru-RU" i="1" dirty="0" smtClean="0">
                <a:latin typeface="Arial" panose="020B0604020202020204" pitchFamily="34" charset="0"/>
                <a:cs typeface="Arial" panose="020B0604020202020204" pitchFamily="34" charset="0"/>
              </a:rPr>
              <a:t>в отношении отдельных видов, указанных в ППРФ</a:t>
            </a:r>
          </a:p>
          <a:p>
            <a:pPr algn="just">
              <a:buClr>
                <a:schemeClr val="tx2"/>
              </a:buClr>
              <a:buFont typeface="Wingdings" pitchFamily="2" charset="2"/>
              <a:buNone/>
            </a:pPr>
            <a:endParaRPr lang="ru-RU" kern="0" dirty="0">
              <a:solidFill>
                <a:sysClr val="windowText" lastClr="000000"/>
              </a:solidFill>
              <a:latin typeface="Arial" charset="0"/>
            </a:endParaRPr>
          </a:p>
          <a:p>
            <a:pPr algn="just">
              <a:buClr>
                <a:schemeClr val="tx2"/>
              </a:buClr>
              <a:buFont typeface="Wingdings" pitchFamily="2" charset="2"/>
              <a:buNone/>
            </a:pPr>
            <a:endParaRPr lang="ru-RU" kern="0" dirty="0" smtClean="0">
              <a:solidFill>
                <a:sysClr val="windowText" lastClr="000000"/>
              </a:solidFill>
              <a:latin typeface="Arial" charset="0"/>
            </a:endParaRPr>
          </a:p>
          <a:p>
            <a:pPr algn="just">
              <a:buClr>
                <a:schemeClr val="tx2"/>
              </a:buClr>
              <a:buFont typeface="Wingdings" pitchFamily="2" charset="2"/>
              <a:buNone/>
            </a:pPr>
            <a:endParaRPr lang="ru-RU" kern="0" dirty="0">
              <a:solidFill>
                <a:sysClr val="windowText" lastClr="000000"/>
              </a:solidFill>
              <a:latin typeface="Arial" charset="0"/>
            </a:endParaRPr>
          </a:p>
          <a:p>
            <a:pPr algn="just">
              <a:buClr>
                <a:schemeClr val="tx2"/>
              </a:buClr>
              <a:buFont typeface="Wingdings" pitchFamily="2" charset="2"/>
              <a:buNone/>
            </a:pPr>
            <a:endParaRPr lang="ru-RU" kern="0" dirty="0" smtClean="0">
              <a:solidFill>
                <a:sysClr val="windowText" lastClr="000000"/>
              </a:solidFill>
              <a:latin typeface="Arial" charset="0"/>
            </a:endParaRPr>
          </a:p>
          <a:p>
            <a:pPr algn="just">
              <a:buClr>
                <a:schemeClr val="tx2"/>
              </a:buClr>
              <a:buFont typeface="Wingdings" pitchFamily="2" charset="2"/>
              <a:buNone/>
            </a:pPr>
            <a:endParaRPr lang="ru-RU" kern="0" dirty="0">
              <a:solidFill>
                <a:sysClr val="windowText" lastClr="000000"/>
              </a:solidFill>
              <a:latin typeface="Arial" charset="0"/>
            </a:endParaRPr>
          </a:p>
          <a:p>
            <a:pPr algn="just">
              <a:buClr>
                <a:schemeClr val="tx2"/>
              </a:buClr>
              <a:buFont typeface="Wingdings" pitchFamily="2" charset="2"/>
              <a:buNone/>
            </a:pPr>
            <a:endParaRPr lang="ru-RU" kern="0" dirty="0" smtClean="0">
              <a:solidFill>
                <a:sysClr val="windowText" lastClr="000000"/>
              </a:solidFill>
              <a:latin typeface="Arial" charset="0"/>
            </a:endParaRPr>
          </a:p>
          <a:p>
            <a:pPr algn="just">
              <a:buClr>
                <a:schemeClr val="tx2"/>
              </a:buClr>
              <a:buFont typeface="Wingdings" pitchFamily="2" charset="2"/>
              <a:buNone/>
            </a:pPr>
            <a:r>
              <a:rPr lang="ru-RU" b="1" kern="0" dirty="0" smtClean="0">
                <a:solidFill>
                  <a:sysClr val="windowText" lastClr="000000"/>
                </a:solidFill>
                <a:latin typeface="Arial" panose="020B0604020202020204" pitchFamily="34" charset="0"/>
                <a:cs typeface="Arial" panose="020B0604020202020204" pitchFamily="34" charset="0"/>
              </a:rPr>
              <a:t>Подтверждающие документы:</a:t>
            </a:r>
          </a:p>
          <a:p>
            <a:pPr marL="457200" indent="-457200">
              <a:buClr>
                <a:schemeClr val="tx2"/>
              </a:buClr>
              <a:buAutoNum type="arabicParenR"/>
            </a:pPr>
            <a:r>
              <a:rPr lang="ru-RU" dirty="0">
                <a:latin typeface="Arial" panose="020B0604020202020204" pitchFamily="34" charset="0"/>
                <a:cs typeface="Arial" panose="020B0604020202020204" pitchFamily="34" charset="0"/>
              </a:rPr>
              <a:t>копия специального инвестиционного контракта (</a:t>
            </a:r>
            <a:r>
              <a:rPr lang="ru-RU" dirty="0" err="1">
                <a:latin typeface="Arial" panose="020B0604020202020204" pitchFamily="34" charset="0"/>
                <a:cs typeface="Arial" panose="020B0604020202020204" pitchFamily="34" charset="0"/>
              </a:rPr>
              <a:t>СПИКа</a:t>
            </a:r>
            <a:r>
              <a:rPr lang="ru-RU" dirty="0">
                <a:latin typeface="Arial" panose="020B0604020202020204" pitchFamily="34" charset="0"/>
                <a:cs typeface="Arial" panose="020B0604020202020204" pitchFamily="34" charset="0"/>
              </a:rPr>
              <a:t>);</a:t>
            </a:r>
          </a:p>
          <a:p>
            <a:pPr marL="457200" indent="-457200">
              <a:buClr>
                <a:schemeClr val="tx2"/>
              </a:buClr>
              <a:buAutoNum type="arabicParenR"/>
            </a:pPr>
            <a:r>
              <a:rPr lang="ru-RU" dirty="0">
                <a:latin typeface="Arial" panose="020B0604020202020204" pitchFamily="34" charset="0"/>
                <a:cs typeface="Arial" panose="020B0604020202020204" pitchFamily="34" charset="0"/>
              </a:rPr>
              <a:t>акт экспертизы ТПП</a:t>
            </a:r>
          </a:p>
          <a:p>
            <a:pPr marL="457200" indent="-457200">
              <a:buClr>
                <a:schemeClr val="tx2"/>
              </a:buClr>
              <a:buAutoNum type="arabicParenR"/>
            </a:pPr>
            <a:r>
              <a:rPr lang="ru-RU" dirty="0">
                <a:latin typeface="Arial" panose="020B0604020202020204" pitchFamily="34" charset="0"/>
                <a:cs typeface="Arial" panose="020B0604020202020204" pitchFamily="34" charset="0"/>
              </a:rPr>
              <a:t>заключение </a:t>
            </a:r>
            <a:r>
              <a:rPr lang="ru-RU" dirty="0" err="1">
                <a:latin typeface="Arial" panose="020B0604020202020204" pitchFamily="34" charset="0"/>
                <a:cs typeface="Arial" panose="020B0604020202020204" pitchFamily="34" charset="0"/>
              </a:rPr>
              <a:t>Минпромторга</a:t>
            </a:r>
            <a:r>
              <a:rPr lang="ru-RU" dirty="0">
                <a:latin typeface="Arial" panose="020B0604020202020204" pitchFamily="34" charset="0"/>
                <a:cs typeface="Arial" panose="020B0604020202020204" pitchFamily="34" charset="0"/>
              </a:rPr>
              <a:t> России о подтверждении производства промышленной продукции на территории РФ </a:t>
            </a:r>
          </a:p>
          <a:p>
            <a:pPr marL="457200" indent="-457200">
              <a:buClr>
                <a:schemeClr val="tx2"/>
              </a:buClr>
              <a:buAutoNum type="arabicParenR"/>
            </a:pPr>
            <a:r>
              <a:rPr lang="ru-RU" dirty="0">
                <a:latin typeface="Arial" panose="020B0604020202020204" pitchFamily="34" charset="0"/>
                <a:cs typeface="Arial" panose="020B0604020202020204" pitchFamily="34" charset="0"/>
              </a:rPr>
              <a:t>сертификат СТ-1</a:t>
            </a:r>
            <a:endParaRPr lang="ru-RU" i="1" dirty="0">
              <a:latin typeface="Arial" panose="020B0604020202020204" pitchFamily="34" charset="0"/>
              <a:cs typeface="Arial" panose="020B0604020202020204" pitchFamily="34" charset="0"/>
            </a:endParaRPr>
          </a:p>
          <a:p>
            <a:pPr algn="just">
              <a:buClr>
                <a:schemeClr val="tx2"/>
              </a:buClr>
              <a:buFont typeface="Wingdings" pitchFamily="2" charset="2"/>
              <a:buNone/>
            </a:pPr>
            <a:endParaRPr lang="ru-RU" kern="0" dirty="0" smtClean="0">
              <a:solidFill>
                <a:sysClr val="windowText" lastClr="000000"/>
              </a:solidFill>
              <a:latin typeface="Arial" charset="0"/>
            </a:endParaRPr>
          </a:p>
          <a:p>
            <a:pPr algn="just">
              <a:buClr>
                <a:schemeClr val="tx2"/>
              </a:buClr>
            </a:pPr>
            <a:endParaRPr lang="ru-RU" kern="0" dirty="0" smtClean="0">
              <a:solidFill>
                <a:sysClr val="windowText" lastClr="000000"/>
              </a:solidFill>
              <a:latin typeface="Arial" charset="0"/>
            </a:endParaRPr>
          </a:p>
          <a:p>
            <a:pPr marL="450850" algn="just">
              <a:buClr>
                <a:schemeClr val="tx2"/>
              </a:buClr>
            </a:pPr>
            <a:endParaRPr lang="ru-RU" kern="0" dirty="0" smtClean="0">
              <a:solidFill>
                <a:srgbClr val="C00000"/>
              </a:solidFill>
              <a:latin typeface="Arial" charset="0"/>
            </a:endParaRPr>
          </a:p>
          <a:p>
            <a:pPr marL="450850" algn="just">
              <a:buClr>
                <a:schemeClr val="tx2"/>
              </a:buClr>
            </a:pPr>
            <a:endParaRPr lang="ru-RU" kern="0" dirty="0">
              <a:solidFill>
                <a:srgbClr val="C00000"/>
              </a:solidFill>
              <a:latin typeface="Arial" charset="0"/>
            </a:endParaRPr>
          </a:p>
          <a:p>
            <a:pPr marL="450850" algn="just">
              <a:buClr>
                <a:schemeClr val="tx2"/>
              </a:buClr>
            </a:pPr>
            <a:endParaRPr lang="ru-RU" kern="0" dirty="0" smtClean="0">
              <a:solidFill>
                <a:srgbClr val="C00000"/>
              </a:solidFill>
              <a:latin typeface="Arial" charset="0"/>
            </a:endParaRPr>
          </a:p>
          <a:p>
            <a:pPr marL="450850" algn="just">
              <a:buClr>
                <a:schemeClr val="tx2"/>
              </a:buClr>
            </a:pPr>
            <a:endParaRPr lang="ru-RU" kern="0" dirty="0">
              <a:solidFill>
                <a:srgbClr val="C00000"/>
              </a:solidFill>
              <a:latin typeface="Arial" charset="0"/>
            </a:endParaRPr>
          </a:p>
          <a:p>
            <a:pPr marL="450850" algn="just">
              <a:buClr>
                <a:schemeClr val="tx2"/>
              </a:buClr>
            </a:pPr>
            <a:endParaRPr lang="ru-RU" kern="0" dirty="0" smtClean="0">
              <a:solidFill>
                <a:srgbClr val="C00000"/>
              </a:solidFill>
              <a:latin typeface="Arial" charset="0"/>
            </a:endParaRPr>
          </a:p>
          <a:p>
            <a:pPr marL="450850" algn="just">
              <a:buClr>
                <a:schemeClr val="tx2"/>
              </a:buClr>
            </a:pPr>
            <a:endParaRPr lang="ru-RU" kern="0" dirty="0">
              <a:solidFill>
                <a:srgbClr val="C00000"/>
              </a:solidFill>
              <a:latin typeface="Arial" charset="0"/>
            </a:endParaRPr>
          </a:p>
          <a:p>
            <a:pPr marL="450850" algn="just">
              <a:buClr>
                <a:schemeClr val="tx2"/>
              </a:buClr>
            </a:pPr>
            <a:endParaRPr lang="ru-RU" kern="0" dirty="0" smtClean="0">
              <a:solidFill>
                <a:srgbClr val="C00000"/>
              </a:solidFill>
              <a:latin typeface="Arial" charset="0"/>
            </a:endParaRPr>
          </a:p>
          <a:p>
            <a:pPr marL="285750" indent="-285750">
              <a:lnSpc>
                <a:spcPct val="90000"/>
              </a:lnSpc>
            </a:pPr>
            <a:endParaRPr lang="ru-RU" kern="0" dirty="0" smtClean="0">
              <a:solidFill>
                <a:schemeClr val="tx2"/>
              </a:solidFill>
              <a:latin typeface="Arial" charset="0"/>
            </a:endParaRPr>
          </a:p>
          <a:p>
            <a:pPr>
              <a:lnSpc>
                <a:spcPct val="80000"/>
              </a:lnSpc>
            </a:pPr>
            <a:endParaRPr lang="ru-RU" kern="0" dirty="0">
              <a:solidFill>
                <a:sysClr val="windowText" lastClr="000000"/>
              </a:solidFill>
              <a:latin typeface="Arial" charset="0"/>
            </a:endParaRPr>
          </a:p>
        </p:txBody>
      </p:sp>
      <p:graphicFrame>
        <p:nvGraphicFramePr>
          <p:cNvPr id="4" name="Объект 3"/>
          <p:cNvGraphicFramePr>
            <a:graphicFrameLocks noGrp="1"/>
          </p:cNvGraphicFramePr>
          <p:nvPr>
            <p:ph sz="quarter" idx="10"/>
            <p:extLst/>
          </p:nvPr>
        </p:nvGraphicFramePr>
        <p:xfrm>
          <a:off x="454211" y="3705225"/>
          <a:ext cx="9906000" cy="1381760"/>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val="20000"/>
                    </a:ext>
                  </a:extLst>
                </a:gridCol>
                <a:gridCol w="3302000">
                  <a:extLst>
                    <a:ext uri="{9D8B030D-6E8A-4147-A177-3AD203B41FA5}">
                      <a16:colId xmlns:a16="http://schemas.microsoft.com/office/drawing/2014/main" val="20001"/>
                    </a:ext>
                  </a:extLst>
                </a:gridCol>
                <a:gridCol w="3302000">
                  <a:extLst>
                    <a:ext uri="{9D8B030D-6E8A-4147-A177-3AD203B41FA5}">
                      <a16:colId xmlns:a16="http://schemas.microsoft.com/office/drawing/2014/main" val="20002"/>
                    </a:ext>
                  </a:extLst>
                </a:gridCol>
              </a:tblGrid>
              <a:tr h="370840">
                <a:tc gridSpan="3">
                  <a:txBody>
                    <a:bodyPr/>
                    <a:lstStyle/>
                    <a:p>
                      <a:pPr algn="ctr"/>
                      <a:r>
                        <a:rPr lang="ru-RU" dirty="0" smtClean="0"/>
                        <a:t>ЗАПРЕТ</a:t>
                      </a:r>
                      <a:endParaRPr lang="ru-RU" dirty="0"/>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val="10000"/>
                  </a:ext>
                </a:extLst>
              </a:tr>
              <a:tr h="370840">
                <a:tc>
                  <a:txBody>
                    <a:bodyPr/>
                    <a:lstStyle/>
                    <a:p>
                      <a:pPr algn="ctr"/>
                      <a:r>
                        <a:rPr lang="ru-RU" dirty="0" smtClean="0"/>
                        <a:t>АУКЦИОН</a:t>
                      </a:r>
                      <a:endParaRPr lang="ru-RU" dirty="0"/>
                    </a:p>
                  </a:txBody>
                  <a:tcPr/>
                </a:tc>
                <a:tc>
                  <a:txBody>
                    <a:bodyPr/>
                    <a:lstStyle/>
                    <a:p>
                      <a:pPr algn="ctr"/>
                      <a:r>
                        <a:rPr lang="ru-RU" dirty="0" smtClean="0"/>
                        <a:t>КОНКУРС, ЗК, ЗП</a:t>
                      </a:r>
                      <a:endParaRPr lang="ru-RU" dirty="0"/>
                    </a:p>
                  </a:txBody>
                  <a:tcPr/>
                </a:tc>
                <a:tc>
                  <a:txBody>
                    <a:bodyPr/>
                    <a:lstStyle/>
                    <a:p>
                      <a:pPr algn="ctr"/>
                      <a:r>
                        <a:rPr lang="ru-RU" dirty="0" smtClean="0"/>
                        <a:t>ЕД. ИСТОЧНИК</a:t>
                      </a:r>
                      <a:endParaRPr lang="ru-RU" dirty="0"/>
                    </a:p>
                  </a:txBody>
                  <a:tcPr/>
                </a:tc>
                <a:extLst>
                  <a:ext uri="{0D108BD9-81ED-4DB2-BD59-A6C34878D82A}">
                    <a16:rowId xmlns:a16="http://schemas.microsoft.com/office/drawing/2014/main" val="10001"/>
                  </a:ext>
                </a:extLst>
              </a:tr>
              <a:tr h="370840">
                <a:tc>
                  <a:txBody>
                    <a:bodyPr/>
                    <a:lstStyle/>
                    <a:p>
                      <a:pPr algn="ctr"/>
                      <a:r>
                        <a:rPr lang="ru-RU" dirty="0" smtClean="0"/>
                        <a:t>запрет + доп. требование к участникам</a:t>
                      </a:r>
                      <a:endParaRPr lang="ru-RU" dirty="0"/>
                    </a:p>
                  </a:txBody>
                  <a:tcPr/>
                </a:tc>
                <a:tc>
                  <a:txBody>
                    <a:bodyPr/>
                    <a:lstStyle/>
                    <a:p>
                      <a:pPr algn="ctr"/>
                      <a:r>
                        <a:rPr lang="ru-RU" dirty="0" smtClean="0"/>
                        <a:t>запрет</a:t>
                      </a:r>
                      <a:endParaRPr lang="ru-RU" dirty="0"/>
                    </a:p>
                  </a:txBody>
                  <a:tcPr/>
                </a:tc>
                <a:tc>
                  <a:txBody>
                    <a:bodyPr/>
                    <a:lstStyle/>
                    <a:p>
                      <a:pPr algn="ctr"/>
                      <a:r>
                        <a:rPr lang="ru-RU" dirty="0" smtClean="0"/>
                        <a:t>запрет</a:t>
                      </a:r>
                      <a:endParaRPr lang="ru-RU" dirty="0"/>
                    </a:p>
                  </a:txBody>
                  <a:tcPr/>
                </a:tc>
                <a:extLst>
                  <a:ext uri="{0D108BD9-81ED-4DB2-BD59-A6C34878D82A}">
                    <a16:rowId xmlns:a16="http://schemas.microsoft.com/office/drawing/2014/main" val="10002"/>
                  </a:ext>
                </a:extLst>
              </a:tr>
            </a:tbl>
          </a:graphicData>
        </a:graphic>
      </p:graphicFrame>
      <p:sp>
        <p:nvSpPr>
          <p:cNvPr id="6" name="Заголовок 5"/>
          <p:cNvSpPr>
            <a:spLocks noGrp="1"/>
          </p:cNvSpPr>
          <p:nvPr>
            <p:ph type="title"/>
          </p:nvPr>
        </p:nvSpPr>
        <p:spPr/>
        <p:txBody>
          <a:bodyPr/>
          <a:lstStyle/>
          <a:p>
            <a:endParaRPr lang="ru-RU"/>
          </a:p>
        </p:txBody>
      </p:sp>
      <p:sp>
        <p:nvSpPr>
          <p:cNvPr id="7" name="Заголовок 1"/>
          <p:cNvSpPr txBox="1">
            <a:spLocks/>
          </p:cNvSpPr>
          <p:nvPr/>
        </p:nvSpPr>
        <p:spPr>
          <a:xfrm>
            <a:off x="1765300" y="504825"/>
            <a:ext cx="8498520" cy="738664"/>
          </a:xfrm>
          <a:prstGeom prst="rect">
            <a:avLst/>
          </a:prstGeom>
        </p:spPr>
        <p:txBody>
          <a:bodyPr wrap="square" lIns="0" tIns="0" rIns="0" bIns="0" anchor="ctr">
            <a:spAutoFit/>
          </a:bodyPr>
          <a:lstStyle>
            <a:lvl1pPr>
              <a:defRPr sz="2400" b="1" i="0">
                <a:solidFill>
                  <a:srgbClr val="006384"/>
                </a:solidFill>
                <a:latin typeface="Arial" panose="020B0604020202020204" pitchFamily="34" charset="0"/>
                <a:ea typeface="+mj-ea"/>
                <a:cs typeface="Arial" panose="020B0604020202020204" pitchFamily="34" charset="0"/>
              </a:defRPr>
            </a:lvl1pPr>
          </a:lstStyle>
          <a:p>
            <a:r>
              <a:rPr lang="ru-RU" kern="0" dirty="0" smtClean="0">
                <a:solidFill>
                  <a:srgbClr val="FF0000"/>
                </a:solidFill>
              </a:rPr>
              <a:t>ЗАПРЕТ</a:t>
            </a:r>
            <a:r>
              <a:rPr lang="ru-RU" kern="0" dirty="0" smtClean="0"/>
              <a:t> - МЕБЕЛЬ</a:t>
            </a:r>
            <a:br>
              <a:rPr lang="ru-RU" kern="0" dirty="0" smtClean="0"/>
            </a:br>
            <a:r>
              <a:rPr lang="ru-RU" kern="0" dirty="0" smtClean="0"/>
              <a:t>(ППРФ от 5 сентября 2017 г. № 1072) </a:t>
            </a:r>
            <a:endParaRPr lang="ru-RU" kern="0" dirty="0"/>
          </a:p>
        </p:txBody>
      </p:sp>
    </p:spTree>
    <p:extLst>
      <p:ext uri="{BB962C8B-B14F-4D97-AF65-F5344CB8AC3E}">
        <p14:creationId xmlns:p14="http://schemas.microsoft.com/office/powerpoint/2010/main" val="22085949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Заголовок 1"/>
          <p:cNvSpPr txBox="1">
            <a:spLocks/>
          </p:cNvSpPr>
          <p:nvPr/>
        </p:nvSpPr>
        <p:spPr>
          <a:xfrm>
            <a:off x="1765300" y="504825"/>
            <a:ext cx="8498520" cy="738664"/>
          </a:xfrm>
          <a:prstGeom prst="rect">
            <a:avLst/>
          </a:prstGeom>
        </p:spPr>
        <p:txBody>
          <a:bodyPr wrap="square" lIns="0" tIns="0" rIns="0" bIns="0" anchor="ctr">
            <a:spAutoFit/>
          </a:bodyPr>
          <a:lstStyle>
            <a:lvl1pPr>
              <a:defRPr sz="2400" b="1" i="0">
                <a:solidFill>
                  <a:srgbClr val="006384"/>
                </a:solidFill>
                <a:latin typeface="Arial" panose="020B0604020202020204" pitchFamily="34" charset="0"/>
                <a:ea typeface="+mj-ea"/>
                <a:cs typeface="Arial" panose="020B0604020202020204" pitchFamily="34" charset="0"/>
              </a:defRPr>
            </a:lvl1pPr>
          </a:lstStyle>
          <a:p>
            <a:r>
              <a:rPr lang="ru-RU" kern="0" dirty="0" smtClean="0">
                <a:solidFill>
                  <a:srgbClr val="FF0000"/>
                </a:solidFill>
              </a:rPr>
              <a:t>ЗАПРЕТ</a:t>
            </a:r>
            <a:r>
              <a:rPr lang="ru-RU" kern="0" dirty="0" smtClean="0"/>
              <a:t> – ПРОГРАММНОЕ ОБЕСПЕЧЕНИЕ</a:t>
            </a:r>
            <a:br>
              <a:rPr lang="ru-RU" kern="0" dirty="0" smtClean="0"/>
            </a:br>
            <a:r>
              <a:rPr lang="ru-RU" kern="0" dirty="0" smtClean="0"/>
              <a:t>(ППРФ от 16 ноября 2015 г. № 1236) </a:t>
            </a:r>
            <a:endParaRPr lang="ru-RU" kern="0" dirty="0"/>
          </a:p>
        </p:txBody>
      </p:sp>
      <p:sp>
        <p:nvSpPr>
          <p:cNvPr id="6" name="Rectangle 3"/>
          <p:cNvSpPr txBox="1">
            <a:spLocks noChangeArrowheads="1"/>
          </p:cNvSpPr>
          <p:nvPr/>
        </p:nvSpPr>
        <p:spPr bwMode="auto">
          <a:xfrm>
            <a:off x="393700" y="1724024"/>
            <a:ext cx="10009112" cy="5508897"/>
          </a:xfrm>
          <a:prstGeom prst="rect">
            <a:avLst/>
          </a:prstGeom>
          <a:noFill/>
          <a:ln>
            <a:miter lim="800000"/>
            <a:headEnd/>
            <a:tailEnd/>
          </a:ln>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90000"/>
              </a:lnSpc>
              <a:spcBef>
                <a:spcPct val="50000"/>
              </a:spcBef>
              <a:buClr>
                <a:schemeClr val="tx2"/>
              </a:buClr>
              <a:buFont typeface="Wingdings" panose="05000000000000000000" pitchFamily="2" charset="2"/>
              <a:buChar char="q"/>
            </a:pPr>
            <a:r>
              <a:rPr lang="ru-RU" sz="2100" kern="0" dirty="0" smtClean="0">
                <a:solidFill>
                  <a:srgbClr val="C00000"/>
                </a:solidFill>
                <a:latin typeface="Arial" panose="020B0604020202020204" pitchFamily="34" charset="0"/>
                <a:cs typeface="Arial" panose="020B0604020202020204" pitchFamily="34" charset="0"/>
              </a:rPr>
              <a:t>Не допускается приобретение иностранного ПО (</a:t>
            </a:r>
            <a:r>
              <a:rPr lang="ru-RU" sz="2100" b="1" kern="0" dirty="0" smtClean="0">
                <a:solidFill>
                  <a:srgbClr val="C00000"/>
                </a:solidFill>
                <a:latin typeface="Arial" panose="020B0604020202020204" pitchFamily="34" charset="0"/>
                <a:cs typeface="Arial" panose="020B0604020202020204" pitchFamily="34" charset="0"/>
              </a:rPr>
              <a:t>кроме ПО, входящего в реестр евразийского ПО</a:t>
            </a:r>
            <a:r>
              <a:rPr lang="ru-RU" sz="2100" kern="0" dirty="0" smtClean="0">
                <a:solidFill>
                  <a:srgbClr val="C00000"/>
                </a:solidFill>
                <a:latin typeface="Arial" panose="020B0604020202020204" pitchFamily="34" charset="0"/>
                <a:cs typeface="Arial" panose="020B0604020202020204" pitchFamily="34" charset="0"/>
              </a:rPr>
              <a:t>), </a:t>
            </a:r>
            <a:r>
              <a:rPr lang="ru-RU" sz="2100" u="sng" kern="0" dirty="0" smtClean="0">
                <a:solidFill>
                  <a:srgbClr val="C00000"/>
                </a:solidFill>
                <a:latin typeface="Arial" panose="020B0604020202020204" pitchFamily="34" charset="0"/>
                <a:cs typeface="Arial" panose="020B0604020202020204" pitchFamily="34" charset="0"/>
              </a:rPr>
              <a:t>кроме случаев, когда: </a:t>
            </a:r>
          </a:p>
          <a:p>
            <a:pPr marL="1092200" indent="-285750">
              <a:lnSpc>
                <a:spcPct val="90000"/>
              </a:lnSpc>
              <a:spcBef>
                <a:spcPct val="50000"/>
              </a:spcBef>
              <a:buClr>
                <a:schemeClr val="tx2"/>
              </a:buClr>
              <a:buFont typeface="Wingdings" panose="05000000000000000000" pitchFamily="2" charset="2"/>
              <a:buChar char="q"/>
            </a:pPr>
            <a:r>
              <a:rPr lang="ru-RU" kern="0" dirty="0" smtClean="0">
                <a:solidFill>
                  <a:srgbClr val="C00000"/>
                </a:solidFill>
                <a:latin typeface="Arial" panose="020B0604020202020204" pitchFamily="34" charset="0"/>
                <a:cs typeface="Arial" panose="020B0604020202020204" pitchFamily="34" charset="0"/>
              </a:rPr>
              <a:t>в реестрах российского и евразийского ПО нет аналогов (</a:t>
            </a:r>
            <a:r>
              <a:rPr lang="ru-RU" i="1" kern="0" dirty="0" smtClean="0">
                <a:solidFill>
                  <a:srgbClr val="C00000"/>
                </a:solidFill>
                <a:latin typeface="Arial" panose="020B0604020202020204" pitchFamily="34" charset="0"/>
                <a:cs typeface="Arial" panose="020B0604020202020204" pitchFamily="34" charset="0"/>
              </a:rPr>
              <a:t>т.е. соответствующих тому же классу, например, есть  класс «офисные приложения»</a:t>
            </a:r>
            <a:r>
              <a:rPr lang="ru-RU" kern="0" dirty="0" smtClean="0">
                <a:solidFill>
                  <a:srgbClr val="C00000"/>
                </a:solidFill>
                <a:latin typeface="Arial" panose="020B0604020202020204" pitchFamily="34" charset="0"/>
                <a:cs typeface="Arial" panose="020B0604020202020204" pitchFamily="34" charset="0"/>
              </a:rPr>
              <a:t>)</a:t>
            </a:r>
          </a:p>
          <a:p>
            <a:pPr marL="1092200" indent="-285750">
              <a:lnSpc>
                <a:spcPct val="90000"/>
              </a:lnSpc>
              <a:spcBef>
                <a:spcPct val="50000"/>
              </a:spcBef>
              <a:buClr>
                <a:schemeClr val="tx2"/>
              </a:buClr>
              <a:buFont typeface="Wingdings" panose="05000000000000000000" pitchFamily="2" charset="2"/>
              <a:buChar char="q"/>
            </a:pPr>
            <a:r>
              <a:rPr lang="ru-RU" kern="0" dirty="0" smtClean="0">
                <a:solidFill>
                  <a:srgbClr val="C00000"/>
                </a:solidFill>
                <a:latin typeface="Arial" panose="020B0604020202020204" pitchFamily="34" charset="0"/>
                <a:cs typeface="Arial" panose="020B0604020202020204" pitchFamily="34" charset="0"/>
              </a:rPr>
              <a:t>в реестрах российского и евразийского ПО аналоги есть, но они не подходят по тех., </a:t>
            </a:r>
            <a:r>
              <a:rPr lang="ru-RU" kern="0" dirty="0" err="1" smtClean="0">
                <a:solidFill>
                  <a:srgbClr val="C00000"/>
                </a:solidFill>
                <a:latin typeface="Arial" panose="020B0604020202020204" pitchFamily="34" charset="0"/>
                <a:cs typeface="Arial" panose="020B0604020202020204" pitchFamily="34" charset="0"/>
              </a:rPr>
              <a:t>функц</a:t>
            </a:r>
            <a:r>
              <a:rPr lang="ru-RU" kern="0" dirty="0" smtClean="0">
                <a:solidFill>
                  <a:srgbClr val="C00000"/>
                </a:solidFill>
                <a:latin typeface="Arial" panose="020B0604020202020204" pitchFamily="34" charset="0"/>
                <a:cs typeface="Arial" panose="020B0604020202020204" pitchFamily="34" charset="0"/>
              </a:rPr>
              <a:t>. или эксплуатационным характеристикам</a:t>
            </a:r>
          </a:p>
          <a:p>
            <a:pPr marL="342900" indent="-342900">
              <a:lnSpc>
                <a:spcPct val="90000"/>
              </a:lnSpc>
              <a:spcBef>
                <a:spcPct val="50000"/>
              </a:spcBef>
              <a:buClr>
                <a:schemeClr val="tx2"/>
              </a:buClr>
              <a:buFont typeface="Wingdings" panose="05000000000000000000" pitchFamily="2" charset="2"/>
              <a:buChar char="q"/>
            </a:pPr>
            <a:r>
              <a:rPr lang="ru-RU" sz="2100" kern="0" dirty="0" err="1" smtClean="0">
                <a:solidFill>
                  <a:sysClr val="windowText" lastClr="000000"/>
                </a:solidFill>
                <a:latin typeface="Arial" panose="020B0604020202020204" pitchFamily="34" charset="0"/>
                <a:cs typeface="Arial" panose="020B0604020202020204" pitchFamily="34" charset="0"/>
              </a:rPr>
              <a:t>Минкомсвязи</a:t>
            </a:r>
            <a:r>
              <a:rPr lang="ru-RU" sz="2100" kern="0" dirty="0" smtClean="0">
                <a:solidFill>
                  <a:sysClr val="windowText" lastClr="000000"/>
                </a:solidFill>
                <a:latin typeface="Arial" panose="020B0604020202020204" pitchFamily="34" charset="0"/>
                <a:cs typeface="Arial" panose="020B0604020202020204" pitchFamily="34" charset="0"/>
              </a:rPr>
              <a:t> ведет Реестр российского ПО в соответствии с разработанным классификатором на сайте </a:t>
            </a:r>
            <a:r>
              <a:rPr lang="en-US" sz="2100" u="sng" kern="0" dirty="0" smtClean="0">
                <a:solidFill>
                  <a:schemeClr val="tx2"/>
                </a:solidFill>
                <a:latin typeface="Arial" panose="020B0604020202020204" pitchFamily="34" charset="0"/>
                <a:cs typeface="Arial" panose="020B0604020202020204" pitchFamily="34" charset="0"/>
                <a:hlinkClick r:id="rId2"/>
              </a:rPr>
              <a:t>https://reestr.minsvyaz.ru/reestr/</a:t>
            </a:r>
            <a:endParaRPr lang="ru-RU" sz="2100" kern="0" dirty="0" smtClean="0">
              <a:solidFill>
                <a:sysClr val="windowText" lastClr="000000"/>
              </a:solidFill>
              <a:latin typeface="Arial" panose="020B0604020202020204" pitchFamily="34" charset="0"/>
              <a:cs typeface="Arial" panose="020B0604020202020204" pitchFamily="34" charset="0"/>
            </a:endParaRPr>
          </a:p>
          <a:p>
            <a:pPr marL="342900" indent="-342900">
              <a:lnSpc>
                <a:spcPct val="90000"/>
              </a:lnSpc>
              <a:spcBef>
                <a:spcPct val="50000"/>
              </a:spcBef>
              <a:buClr>
                <a:schemeClr val="tx2"/>
              </a:buClr>
              <a:buFont typeface="Wingdings" panose="05000000000000000000" pitchFamily="2" charset="2"/>
              <a:buChar char="q"/>
            </a:pPr>
            <a:r>
              <a:rPr lang="ru-RU" sz="2100" kern="0" dirty="0" smtClean="0">
                <a:solidFill>
                  <a:srgbClr val="C00000"/>
                </a:solidFill>
                <a:latin typeface="Arial" panose="020B0604020202020204" pitchFamily="34" charset="0"/>
                <a:cs typeface="Arial" panose="020B0604020202020204" pitchFamily="34" charset="0"/>
              </a:rPr>
              <a:t>«</a:t>
            </a:r>
            <a:r>
              <a:rPr lang="ru-RU" sz="2100" b="1" kern="0" dirty="0" smtClean="0">
                <a:solidFill>
                  <a:srgbClr val="C00000"/>
                </a:solidFill>
                <a:latin typeface="Arial" panose="020B0604020202020204" pitchFamily="34" charset="0"/>
                <a:cs typeface="Arial" panose="020B0604020202020204" pitchFamily="34" charset="0"/>
              </a:rPr>
              <a:t>Отечественное ПО</a:t>
            </a:r>
            <a:r>
              <a:rPr lang="ru-RU" sz="2100" kern="0" dirty="0" smtClean="0">
                <a:solidFill>
                  <a:srgbClr val="C00000"/>
                </a:solidFill>
                <a:latin typeface="Arial" panose="020B0604020202020204" pitchFamily="34" charset="0"/>
                <a:cs typeface="Arial" panose="020B0604020202020204" pitchFamily="34" charset="0"/>
              </a:rPr>
              <a:t>» – </a:t>
            </a:r>
            <a:r>
              <a:rPr lang="ru-RU" sz="2100" b="1" u="sng" kern="0" dirty="0" smtClean="0">
                <a:solidFill>
                  <a:srgbClr val="C00000"/>
                </a:solidFill>
                <a:latin typeface="Arial" panose="020B0604020202020204" pitchFamily="34" charset="0"/>
                <a:cs typeface="Arial" panose="020B0604020202020204" pitchFamily="34" charset="0"/>
              </a:rPr>
              <a:t>это только то, которое есть в реестре</a:t>
            </a:r>
            <a:r>
              <a:rPr lang="ru-RU" sz="2100" b="1" kern="0" dirty="0" smtClean="0">
                <a:solidFill>
                  <a:srgbClr val="C00000"/>
                </a:solidFill>
                <a:latin typeface="Arial" panose="020B0604020202020204" pitchFamily="34" charset="0"/>
                <a:cs typeface="Arial" panose="020B0604020202020204" pitchFamily="34" charset="0"/>
              </a:rPr>
              <a:t>!</a:t>
            </a:r>
          </a:p>
          <a:p>
            <a:pPr marL="342900" indent="-342900">
              <a:lnSpc>
                <a:spcPct val="90000"/>
              </a:lnSpc>
              <a:spcBef>
                <a:spcPct val="50000"/>
              </a:spcBef>
              <a:buClr>
                <a:schemeClr val="tx2"/>
              </a:buClr>
              <a:buFont typeface="Wingdings" panose="05000000000000000000" pitchFamily="2" charset="2"/>
              <a:buChar char="q"/>
            </a:pPr>
            <a:r>
              <a:rPr lang="ru-RU" sz="2100" kern="0" dirty="0" smtClean="0">
                <a:solidFill>
                  <a:sysClr val="windowText" lastClr="000000"/>
                </a:solidFill>
                <a:latin typeface="Arial" panose="020B0604020202020204" pitchFamily="34" charset="0"/>
                <a:cs typeface="Arial" panose="020B0604020202020204" pitchFamily="34" charset="0"/>
              </a:rPr>
              <a:t>При каждой закупке иностранного ПО надо будет подготавливать обоснование невозможности соблюдения запрета</a:t>
            </a:r>
          </a:p>
          <a:p>
            <a:pPr marL="342900" indent="-342900">
              <a:lnSpc>
                <a:spcPct val="90000"/>
              </a:lnSpc>
              <a:spcBef>
                <a:spcPct val="50000"/>
              </a:spcBef>
              <a:buClr>
                <a:schemeClr val="tx2"/>
              </a:buClr>
              <a:buFont typeface="Wingdings" panose="05000000000000000000" pitchFamily="2" charset="2"/>
              <a:buChar char="q"/>
            </a:pPr>
            <a:r>
              <a:rPr lang="ru-RU" sz="2100" kern="0" dirty="0" smtClean="0">
                <a:solidFill>
                  <a:sysClr val="windowText" lastClr="000000"/>
                </a:solidFill>
                <a:latin typeface="Arial" panose="020B0604020202020204" pitchFamily="34" charset="0"/>
                <a:cs typeface="Arial" panose="020B0604020202020204" pitchFamily="34" charset="0"/>
              </a:rPr>
              <a:t>Применяется и при закупках у ЕИ</a:t>
            </a:r>
          </a:p>
          <a:p>
            <a:pPr>
              <a:lnSpc>
                <a:spcPct val="90000"/>
              </a:lnSpc>
            </a:pPr>
            <a:endParaRPr lang="ru-RU" sz="2400" kern="0" dirty="0">
              <a:solidFill>
                <a:sysClr val="windowText" lastClr="000000"/>
              </a:solidFill>
            </a:endParaRPr>
          </a:p>
        </p:txBody>
      </p:sp>
    </p:spTree>
    <p:extLst>
      <p:ext uri="{BB962C8B-B14F-4D97-AF65-F5344CB8AC3E}">
        <p14:creationId xmlns:p14="http://schemas.microsoft.com/office/powerpoint/2010/main" val="32928364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422553"/>
            <a:ext cx="8498520" cy="861774"/>
          </a:xfrm>
        </p:spPr>
        <p:txBody>
          <a:bodyPr/>
          <a:lstStyle/>
          <a:p>
            <a:r>
              <a:rPr lang="ru-RU" sz="2800" dirty="0" smtClean="0"/>
              <a:t>Реестр Евразийского ПО с 9 апреля 2019 года</a:t>
            </a:r>
            <a:br>
              <a:rPr lang="ru-RU" sz="2800" dirty="0" smtClean="0"/>
            </a:br>
            <a:r>
              <a:rPr lang="en-US" sz="2800" dirty="0">
                <a:hlinkClick r:id="rId2"/>
              </a:rPr>
              <a:t>http://eac-reestr.digital.gov.ru/reestr/</a:t>
            </a:r>
            <a:endParaRPr lang="ru-RU" sz="2800" dirty="0"/>
          </a:p>
        </p:txBody>
      </p:sp>
      <p:sp>
        <p:nvSpPr>
          <p:cNvPr id="3" name="Объект 2"/>
          <p:cNvSpPr>
            <a:spLocks noGrp="1"/>
          </p:cNvSpPr>
          <p:nvPr>
            <p:ph sz="quarter" idx="10"/>
          </p:nvPr>
        </p:nvSpPr>
        <p:spPr/>
        <p:txBody>
          <a:bodyPr/>
          <a:lstStyle/>
          <a:p>
            <a:endParaRPr lang="ru-RU"/>
          </a:p>
        </p:txBody>
      </p:sp>
      <p:pic>
        <p:nvPicPr>
          <p:cNvPr id="4" name="Рисунок 3"/>
          <p:cNvPicPr>
            <a:picLocks noChangeAspect="1"/>
          </p:cNvPicPr>
          <p:nvPr/>
        </p:nvPicPr>
        <p:blipFill>
          <a:blip r:embed="rId3"/>
          <a:stretch>
            <a:fillRect/>
          </a:stretch>
        </p:blipFill>
        <p:spPr>
          <a:xfrm>
            <a:off x="663882" y="1631084"/>
            <a:ext cx="9525269" cy="5367482"/>
          </a:xfrm>
          <a:prstGeom prst="rect">
            <a:avLst/>
          </a:prstGeom>
        </p:spPr>
      </p:pic>
    </p:spTree>
    <p:extLst>
      <p:ext uri="{BB962C8B-B14F-4D97-AF65-F5344CB8AC3E}">
        <p14:creationId xmlns:p14="http://schemas.microsoft.com/office/powerpoint/2010/main" val="1060570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422553"/>
            <a:ext cx="8498520" cy="861774"/>
          </a:xfrm>
        </p:spPr>
        <p:txBody>
          <a:bodyPr/>
          <a:lstStyle/>
          <a:p>
            <a:r>
              <a:rPr lang="ru-RU" sz="2800" dirty="0">
                <a:solidFill>
                  <a:srgbClr val="FF0000"/>
                </a:solidFill>
              </a:rPr>
              <a:t>ЗАПРЕТ</a:t>
            </a:r>
            <a:r>
              <a:rPr lang="ru-RU" sz="2800" dirty="0"/>
              <a:t> – ПРОГРАММНОЕ ОБЕСПЕЧЕНИЕ</a:t>
            </a:r>
            <a:br>
              <a:rPr lang="ru-RU" sz="2800" dirty="0"/>
            </a:br>
            <a:r>
              <a:rPr lang="ru-RU" sz="2800" dirty="0"/>
              <a:t>(ППРФ от 16 ноября 2015 г. № 1236)</a:t>
            </a:r>
          </a:p>
        </p:txBody>
      </p:sp>
      <p:sp>
        <p:nvSpPr>
          <p:cNvPr id="3" name="Объект 2"/>
          <p:cNvSpPr>
            <a:spLocks noGrp="1"/>
          </p:cNvSpPr>
          <p:nvPr>
            <p:ph sz="quarter" idx="10"/>
          </p:nvPr>
        </p:nvSpPr>
        <p:spPr>
          <a:xfrm>
            <a:off x="393700" y="1571625"/>
            <a:ext cx="9755188" cy="5029200"/>
          </a:xfrm>
        </p:spPr>
        <p:txBody>
          <a:bodyPr/>
          <a:lstStyle/>
          <a:p>
            <a:pPr algn="just">
              <a:spcAft>
                <a:spcPts val="600"/>
              </a:spcAft>
            </a:pPr>
            <a:r>
              <a:rPr lang="ru-RU" sz="1700" dirty="0" smtClean="0"/>
              <a:t>Под </a:t>
            </a:r>
            <a:r>
              <a:rPr lang="ru-RU" sz="1700" dirty="0"/>
              <a:t>программным обеспечением понимают программное обеспечение и (или) права на него вследствие выполнения следующих контрактных обязательств:</a:t>
            </a:r>
          </a:p>
          <a:p>
            <a:pPr algn="just">
              <a:spcAft>
                <a:spcPts val="600"/>
              </a:spcAft>
            </a:pPr>
            <a:r>
              <a:rPr lang="ru-RU" sz="1700" dirty="0"/>
              <a:t>а) </a:t>
            </a:r>
            <a:r>
              <a:rPr lang="ru-RU" sz="1700" b="1" dirty="0"/>
              <a:t>поставка на материальном носителе и (или) в электронном виде</a:t>
            </a:r>
            <a:r>
              <a:rPr lang="ru-RU" sz="1700" dirty="0"/>
              <a:t> по каналам связи, а также </a:t>
            </a:r>
            <a:r>
              <a:rPr lang="ru-RU" sz="1700" b="1" dirty="0"/>
              <a:t>предоставление в аренду или в пользование </a:t>
            </a:r>
            <a:r>
              <a:rPr lang="ru-RU" sz="1700" dirty="0"/>
              <a:t>ПО посредством использования каналов связи и внешней информационно-технологической и программно-аппаратной инфраструктуры, обеспечивающей сбор, обработку и хранение данных (услуги облачных вычислений);</a:t>
            </a:r>
          </a:p>
          <a:p>
            <a:pPr algn="just">
              <a:spcAft>
                <a:spcPts val="600"/>
              </a:spcAft>
            </a:pPr>
            <a:r>
              <a:rPr lang="ru-RU" sz="1700" dirty="0"/>
              <a:t>б) </a:t>
            </a:r>
            <a:r>
              <a:rPr lang="ru-RU" sz="1700" b="1" dirty="0"/>
              <a:t>поставка, техническое обслуживание персональных ЭВМ, устройств терминального доступа, серверного оборудования и иных средств вычислительной техники</a:t>
            </a:r>
            <a:r>
              <a:rPr lang="ru-RU" sz="1700" dirty="0"/>
              <a:t>, </a:t>
            </a:r>
            <a:r>
              <a:rPr lang="ru-RU" sz="1700" u="sng" dirty="0"/>
              <a:t>на которых программное обеспечение подлежит установке </a:t>
            </a:r>
            <a:r>
              <a:rPr lang="ru-RU" sz="1700" dirty="0"/>
              <a:t>в результате исполнения контракта;</a:t>
            </a:r>
          </a:p>
          <a:p>
            <a:pPr algn="just">
              <a:spcAft>
                <a:spcPts val="600"/>
              </a:spcAft>
            </a:pPr>
            <a:r>
              <a:rPr lang="ru-RU" sz="1700" dirty="0"/>
              <a:t>в) </a:t>
            </a:r>
            <a:r>
              <a:rPr lang="ru-RU" sz="1700" b="1" dirty="0">
                <a:solidFill>
                  <a:srgbClr val="C00000"/>
                </a:solidFill>
              </a:rPr>
              <a:t>выполнение работ, оказание услуг, связанных с разработкой, модификацией, модернизацией программного обеспечения</a:t>
            </a:r>
            <a:r>
              <a:rPr lang="ru-RU" sz="1700" dirty="0"/>
              <a:t>, в том числе в составе существующих автоматизированных систем, </a:t>
            </a:r>
            <a:r>
              <a:rPr lang="ru-RU" sz="1700" b="1" dirty="0">
                <a:solidFill>
                  <a:srgbClr val="C00000"/>
                </a:solidFill>
              </a:rPr>
              <a:t>если такие работы или услуги сопряжены с предоставлением заказчику прав на использование ПО или расширением ранее предоставленного объема прав</a:t>
            </a:r>
            <a:r>
              <a:rPr lang="ru-RU" sz="1700" dirty="0">
                <a:solidFill>
                  <a:srgbClr val="C00000"/>
                </a:solidFill>
              </a:rPr>
              <a:t>;</a:t>
            </a:r>
          </a:p>
          <a:p>
            <a:pPr algn="just">
              <a:spcAft>
                <a:spcPts val="600"/>
              </a:spcAft>
            </a:pPr>
            <a:r>
              <a:rPr lang="ru-RU" sz="1700" dirty="0"/>
              <a:t>г) </a:t>
            </a:r>
            <a:r>
              <a:rPr lang="ru-RU" sz="1700" b="1" dirty="0"/>
              <a:t>оказание услуг, связанных с сопровождением, технической поддержкой, обновлением программного обеспечения</a:t>
            </a:r>
            <a:r>
              <a:rPr lang="ru-RU" sz="1700" dirty="0"/>
              <a:t>, в том числе в составе существующих автоматизированных систем, </a:t>
            </a:r>
            <a:r>
              <a:rPr lang="ru-RU" sz="1700" b="1" dirty="0"/>
              <a:t>если такие услуги сопряжены с предоставлением заказчику прав на использование ПО </a:t>
            </a:r>
            <a:r>
              <a:rPr lang="ru-RU" sz="1700" dirty="0"/>
              <a:t>или расширением ранее предоставленного объема прав.</a:t>
            </a:r>
          </a:p>
          <a:p>
            <a:endParaRPr lang="ru-RU" dirty="0"/>
          </a:p>
        </p:txBody>
      </p:sp>
    </p:spTree>
    <p:extLst>
      <p:ext uri="{BB962C8B-B14F-4D97-AF65-F5344CB8AC3E}">
        <p14:creationId xmlns:p14="http://schemas.microsoft.com/office/powerpoint/2010/main" val="32826741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422553"/>
            <a:ext cx="8498520" cy="861774"/>
          </a:xfrm>
        </p:spPr>
        <p:txBody>
          <a:bodyPr/>
          <a:lstStyle/>
          <a:p>
            <a:r>
              <a:rPr lang="ru-RU" sz="2800" dirty="0">
                <a:solidFill>
                  <a:srgbClr val="FF0000"/>
                </a:solidFill>
              </a:rPr>
              <a:t>ЗАПРЕТ</a:t>
            </a:r>
            <a:r>
              <a:rPr lang="ru-RU" sz="2800" dirty="0"/>
              <a:t> – ПРОГРАММНОЕ ОБЕСПЕЧЕНИЕ</a:t>
            </a:r>
            <a:br>
              <a:rPr lang="ru-RU" sz="2800" dirty="0"/>
            </a:br>
            <a:r>
              <a:rPr lang="ru-RU" sz="2800" dirty="0"/>
              <a:t>(ППРФ от 16 ноября 2015 г. № 1236</a:t>
            </a:r>
            <a:r>
              <a:rPr lang="ru-RU" sz="2800" dirty="0" smtClean="0"/>
              <a:t>)</a:t>
            </a:r>
            <a:endParaRPr lang="ru-RU" sz="2800" dirty="0"/>
          </a:p>
        </p:txBody>
      </p:sp>
      <p:sp>
        <p:nvSpPr>
          <p:cNvPr id="3" name="Объект 2"/>
          <p:cNvSpPr>
            <a:spLocks noGrp="1"/>
          </p:cNvSpPr>
          <p:nvPr>
            <p:ph sz="quarter" idx="10"/>
          </p:nvPr>
        </p:nvSpPr>
        <p:spPr>
          <a:xfrm>
            <a:off x="393700" y="1647825"/>
            <a:ext cx="9755188" cy="5029200"/>
          </a:xfrm>
        </p:spPr>
        <p:txBody>
          <a:bodyPr/>
          <a:lstStyle/>
          <a:p>
            <a:pPr algn="just"/>
            <a:r>
              <a:rPr lang="ru-RU" dirty="0"/>
              <a:t>Обоснование </a:t>
            </a:r>
            <a:r>
              <a:rPr lang="ru-RU" dirty="0" smtClean="0"/>
              <a:t>отступления от запрета должно </a:t>
            </a:r>
            <a:r>
              <a:rPr lang="ru-RU" dirty="0"/>
              <a:t>содержать указание на:</a:t>
            </a:r>
          </a:p>
          <a:p>
            <a:pPr algn="just"/>
            <a:r>
              <a:rPr lang="ru-RU" dirty="0"/>
              <a:t>а) обстоятельство, предусмотренное подпунктом "а" или "б" пункта 2 Порядка;</a:t>
            </a:r>
          </a:p>
          <a:p>
            <a:pPr algn="just"/>
            <a:r>
              <a:rPr lang="ru-RU" dirty="0"/>
              <a:t>б) класс (классы) программного обеспечения, которому (которым) должно соответствовать ПО, являющееся объектом закупки;</a:t>
            </a:r>
          </a:p>
          <a:p>
            <a:pPr algn="just"/>
            <a:r>
              <a:rPr lang="ru-RU" dirty="0"/>
              <a:t>в) требования к функциональным, техническим и эксплуатационным характеристикам программного обеспечения, являющегося объектом закупки, установленные заказчиком, с указанием класса (классов), которому (которым) должно соответствовать программное обеспечение;</a:t>
            </a:r>
          </a:p>
          <a:p>
            <a:pPr algn="just"/>
            <a:r>
              <a:rPr lang="ru-RU" dirty="0"/>
              <a:t>г) функциональные, технические и (или) эксплуатационные характеристики (в том числе их параметры), </a:t>
            </a:r>
            <a:r>
              <a:rPr lang="ru-RU" b="1" dirty="0"/>
              <a:t>по которым программное обеспечение, сведения о котором включены в реестр российского программного обеспечения и (или) реестр евразийского программного обеспечения, не соответствует установленным заказчиком </a:t>
            </a:r>
            <a:r>
              <a:rPr lang="ru-RU" b="1" dirty="0" smtClean="0"/>
              <a:t>требованиям</a:t>
            </a:r>
            <a:r>
              <a:rPr lang="ru-RU" dirty="0" smtClean="0"/>
              <a:t>, </a:t>
            </a:r>
            <a:r>
              <a:rPr lang="ru-RU" b="1" dirty="0">
                <a:solidFill>
                  <a:srgbClr val="FF0000"/>
                </a:solidFill>
              </a:rPr>
              <a:t>по </a:t>
            </a:r>
            <a:r>
              <a:rPr lang="ru-RU" b="1" i="1" u="sng" dirty="0">
                <a:solidFill>
                  <a:srgbClr val="FF0000"/>
                </a:solidFill>
              </a:rPr>
              <a:t>каждому</a:t>
            </a:r>
            <a:r>
              <a:rPr lang="ru-RU" b="1" dirty="0">
                <a:solidFill>
                  <a:srgbClr val="FF0000"/>
                </a:solidFill>
              </a:rPr>
              <a:t> программному обеспечению (с указанием названия программного обеспечения</a:t>
            </a:r>
            <a:r>
              <a:rPr lang="ru-RU" b="1" dirty="0" smtClean="0">
                <a:solidFill>
                  <a:srgbClr val="FF0000"/>
                </a:solidFill>
              </a:rPr>
              <a:t>), сведения о котором включены в реестры.</a:t>
            </a:r>
          </a:p>
          <a:p>
            <a:endParaRPr lang="ru-RU" dirty="0" smtClean="0"/>
          </a:p>
          <a:p>
            <a:r>
              <a:rPr lang="ru-RU" b="1" dirty="0" smtClean="0">
                <a:solidFill>
                  <a:srgbClr val="006384"/>
                </a:solidFill>
              </a:rPr>
              <a:t>Обоснование </a:t>
            </a:r>
            <a:r>
              <a:rPr lang="ru-RU" b="1" dirty="0">
                <a:solidFill>
                  <a:srgbClr val="006384"/>
                </a:solidFill>
              </a:rPr>
              <a:t>подготавливается и утверждается заказчиком по состоянию на день размещения извещения.</a:t>
            </a:r>
          </a:p>
        </p:txBody>
      </p:sp>
    </p:spTree>
    <p:extLst>
      <p:ext uri="{BB962C8B-B14F-4D97-AF65-F5344CB8AC3E}">
        <p14:creationId xmlns:p14="http://schemas.microsoft.com/office/powerpoint/2010/main" val="40539728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0"/>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123825"/>
            <a:ext cx="10210800" cy="694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7202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Grp="1" noChangeArrowheads="1"/>
          </p:cNvSpPr>
          <p:nvPr>
            <p:ph type="title"/>
          </p:nvPr>
        </p:nvSpPr>
        <p:spPr>
          <a:xfrm>
            <a:off x="1765298" y="468720"/>
            <a:ext cx="8610601" cy="769441"/>
          </a:xfrm>
        </p:spPr>
        <p:txBody>
          <a:bodyPr/>
          <a:lstStyle/>
          <a:p>
            <a:pPr eaLnBrk="1" hangingPunct="1"/>
            <a:r>
              <a:rPr lang="ru-RU" altLang="ru-RU" dirty="0" smtClean="0">
                <a:latin typeface="Arial" panose="020B0604020202020204" pitchFamily="34" charset="0"/>
                <a:cs typeface="Arial" panose="020B0604020202020204" pitchFamily="34" charset="0"/>
              </a:rPr>
              <a:t>ПОЗИЦИЯ ВС РФ ПО ЗАКУПКЕ УСТАНОВЛЕННОГО ПО</a:t>
            </a:r>
            <a:endParaRPr lang="ru-RU" altLang="ru-RU" dirty="0">
              <a:latin typeface="Arial" panose="020B0604020202020204" pitchFamily="34" charset="0"/>
              <a:cs typeface="Arial" panose="020B0604020202020204" pitchFamily="34" charset="0"/>
            </a:endParaRPr>
          </a:p>
        </p:txBody>
      </p:sp>
      <p:sp>
        <p:nvSpPr>
          <p:cNvPr id="5" name="Объект 4"/>
          <p:cNvSpPr>
            <a:spLocks noGrp="1"/>
          </p:cNvSpPr>
          <p:nvPr>
            <p:ph sz="quarter" idx="10"/>
          </p:nvPr>
        </p:nvSpPr>
        <p:spPr>
          <a:xfrm>
            <a:off x="155575" y="1495425"/>
            <a:ext cx="10372725" cy="5486400"/>
          </a:xfrm>
        </p:spPr>
        <p:txBody>
          <a:bodyPr/>
          <a:lstStyle/>
          <a:p>
            <a:pPr algn="just"/>
            <a:r>
              <a:rPr lang="ru-RU" b="1" dirty="0" smtClean="0"/>
              <a:t>Предмет закупки</a:t>
            </a:r>
            <a:r>
              <a:rPr lang="ru-RU" b="1" dirty="0"/>
              <a:t>: </a:t>
            </a:r>
            <a:r>
              <a:rPr lang="ru-RU" dirty="0"/>
              <a:t>Поставка комплекта вычислительной техники для реализации вычислительных технологий при подготовке и решении задач аэродинамики и теплофизики</a:t>
            </a:r>
            <a:endParaRPr lang="ru-RU" dirty="0">
              <a:solidFill>
                <a:srgbClr val="FF0000"/>
              </a:solidFill>
            </a:endParaRPr>
          </a:p>
          <a:p>
            <a:pPr algn="just"/>
            <a:endParaRPr lang="ru-RU" dirty="0">
              <a:solidFill>
                <a:schemeClr val="tx1"/>
              </a:solidFill>
            </a:endParaRPr>
          </a:p>
          <a:p>
            <a:pPr algn="just"/>
            <a:r>
              <a:rPr lang="ru-RU" i="1" dirty="0">
                <a:solidFill>
                  <a:schemeClr val="tx1"/>
                </a:solidFill>
              </a:rPr>
              <a:t>«Признавая решением антимонопольного органа законным и обоснованным, суды, руководствуясь положениями Закона о контрактной системе, </a:t>
            </a:r>
            <a:r>
              <a:rPr lang="ru-RU" i="1" dirty="0" smtClean="0">
                <a:solidFill>
                  <a:schemeClr val="tx1"/>
                </a:solidFill>
              </a:rPr>
              <a:t>постановлением Правительства Российской Федерации </a:t>
            </a:r>
            <a:r>
              <a:rPr lang="ru-RU" i="1" dirty="0">
                <a:solidFill>
                  <a:schemeClr val="tx1"/>
                </a:solidFill>
              </a:rPr>
              <a:t>от 16.11.2015 </a:t>
            </a:r>
            <a:r>
              <a:rPr lang="ru-RU" i="1" dirty="0" smtClean="0">
                <a:solidFill>
                  <a:schemeClr val="tx1"/>
                </a:solidFill>
              </a:rPr>
              <a:t>№ </a:t>
            </a:r>
            <a:r>
              <a:rPr lang="ru-RU" i="1" dirty="0">
                <a:solidFill>
                  <a:schemeClr val="tx1"/>
                </a:solidFill>
              </a:rPr>
              <a:t>1236 "Об установлении запрета на допуск программного </a:t>
            </a:r>
            <a:r>
              <a:rPr lang="ru-RU" i="1" dirty="0" smtClean="0">
                <a:solidFill>
                  <a:schemeClr val="tx1"/>
                </a:solidFill>
              </a:rPr>
              <a:t>обеспечения…", </a:t>
            </a:r>
            <a:r>
              <a:rPr lang="ru-RU" i="1" dirty="0">
                <a:solidFill>
                  <a:schemeClr val="tx1"/>
                </a:solidFill>
              </a:rPr>
              <a:t>исходили из того, что информация о запретах и ограничениях допуска товаров, происходящих из иностранного государства или группы иностранных государств, должна указываться в извещении о проведении электронного аукциона и документации об электронном аукционе</a:t>
            </a:r>
            <a:r>
              <a:rPr lang="ru-RU" i="1" dirty="0" smtClean="0">
                <a:solidFill>
                  <a:schemeClr val="tx1"/>
                </a:solidFill>
              </a:rPr>
              <a:t>.</a:t>
            </a:r>
          </a:p>
          <a:p>
            <a:pPr algn="just"/>
            <a:endParaRPr lang="ru-RU" i="1" dirty="0">
              <a:solidFill>
                <a:schemeClr val="tx1"/>
              </a:solidFill>
            </a:endParaRPr>
          </a:p>
          <a:p>
            <a:pPr algn="just"/>
            <a:r>
              <a:rPr lang="ru-RU" i="1" dirty="0">
                <a:solidFill>
                  <a:schemeClr val="tx1"/>
                </a:solidFill>
              </a:rPr>
              <a:t>Учитывая, что программное обеспечение, входящее в состав комплекта товаров, приобретаемого заказчиком по условиям данной закупки, подпадает под запрет на допуск иностранного программного обеспечения, установленный Правительством Российской Федерации в постановлении №</a:t>
            </a:r>
            <a:r>
              <a:rPr lang="ru-RU" i="1" dirty="0" smtClean="0">
                <a:solidFill>
                  <a:schemeClr val="tx1"/>
                </a:solidFill>
              </a:rPr>
              <a:t> </a:t>
            </a:r>
            <a:r>
              <a:rPr lang="ru-RU" i="1" dirty="0">
                <a:solidFill>
                  <a:schemeClr val="tx1"/>
                </a:solidFill>
              </a:rPr>
              <a:t>1236, то заказчик должен указать программное обеспечение отдельным кодом ОКПД и распространить на него действия указанного постановления. Правительства Российской </a:t>
            </a:r>
            <a:r>
              <a:rPr lang="ru-RU" i="1" dirty="0" smtClean="0">
                <a:solidFill>
                  <a:schemeClr val="tx1"/>
                </a:solidFill>
              </a:rPr>
              <a:t>Федерации.»</a:t>
            </a:r>
          </a:p>
          <a:p>
            <a:pPr algn="just"/>
            <a:endParaRPr lang="ru-RU" i="1" dirty="0">
              <a:solidFill>
                <a:schemeClr val="tx1"/>
              </a:solidFill>
            </a:endParaRPr>
          </a:p>
          <a:p>
            <a:pPr algn="r"/>
            <a:r>
              <a:rPr lang="ru-RU" b="1" i="1" dirty="0">
                <a:solidFill>
                  <a:schemeClr val="tx1"/>
                </a:solidFill>
              </a:rPr>
              <a:t>Определение </a:t>
            </a:r>
            <a:r>
              <a:rPr lang="ru-RU" b="1" i="1" dirty="0" smtClean="0">
                <a:solidFill>
                  <a:schemeClr val="tx1"/>
                </a:solidFill>
              </a:rPr>
              <a:t>ВС РФ от </a:t>
            </a:r>
            <a:r>
              <a:rPr lang="ru-RU" b="1" i="1" dirty="0">
                <a:solidFill>
                  <a:schemeClr val="tx1"/>
                </a:solidFill>
              </a:rPr>
              <a:t>20 февраля 2018 г. № 306-КГ17-22931 по делу № А65-25932/2016</a:t>
            </a:r>
          </a:p>
          <a:p>
            <a:pPr algn="just"/>
            <a:endParaRPr lang="ru-RU" i="1" dirty="0">
              <a:solidFill>
                <a:schemeClr val="tx1"/>
              </a:solidFill>
            </a:endParaRPr>
          </a:p>
        </p:txBody>
      </p:sp>
      <p:sp>
        <p:nvSpPr>
          <p:cNvPr id="9" name="AutoShape 2" descr="https://zabavnik.club/wp-content/uploads/2018/07/KARTINKA_PLYuS_1_15042359.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8171401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a:t>Два компенсационных </a:t>
            </a:r>
            <a:r>
              <a:rPr lang="ru-RU" dirty="0" smtClean="0"/>
              <a:t>фонда в СРО:</a:t>
            </a:r>
            <a:br>
              <a:rPr lang="ru-RU" dirty="0" smtClean="0"/>
            </a:br>
            <a:r>
              <a:rPr lang="ru-RU" dirty="0" smtClean="0">
                <a:solidFill>
                  <a:srgbClr val="C00000"/>
                </a:solidFill>
              </a:rPr>
              <a:t>на какой смотрим?</a:t>
            </a:r>
            <a:endParaRPr lang="ru-RU" dirty="0">
              <a:solidFill>
                <a:srgbClr val="C00000"/>
              </a:solidFill>
            </a:endParaRPr>
          </a:p>
        </p:txBody>
      </p:sp>
      <p:sp>
        <p:nvSpPr>
          <p:cNvPr id="3" name="Объект 2"/>
          <p:cNvSpPr>
            <a:spLocks noGrp="1"/>
          </p:cNvSpPr>
          <p:nvPr>
            <p:ph sz="quarter" idx="10"/>
          </p:nvPr>
        </p:nvSpPr>
        <p:spPr>
          <a:xfrm>
            <a:off x="469900" y="1647825"/>
            <a:ext cx="9755188" cy="5029200"/>
          </a:xfrm>
        </p:spPr>
        <p:txBody>
          <a:bodyPr/>
          <a:lstStyle/>
          <a:p>
            <a:pPr algn="just"/>
            <a:r>
              <a:rPr lang="ru-RU" dirty="0"/>
              <a:t>Из системного толкования статей 55.8 и 55.16 ГрК РФ следует, что компенсационный фонд возмещения вреда формируется СРО в обязательном порядке, размер взноса в указанный фонд зависит от стоимости одного договора строительного подряда, </a:t>
            </a:r>
            <a:r>
              <a:rPr lang="ru-RU" u="sng" dirty="0"/>
              <a:t>вне зависимости от способа его заключения</a:t>
            </a:r>
            <a:r>
              <a:rPr lang="ru-RU" dirty="0"/>
              <a:t>, а компенсационный фонд обеспечения договорных обязательств является дополнительным фондом, размер взноса которого зависит от суммарной стоимости договоров, заключенных членом СРО с использованием конкурентных процедур и является необходимым условием для принятия участия в закупках.</a:t>
            </a:r>
          </a:p>
          <a:p>
            <a:endParaRPr lang="ru-RU" dirty="0" smtClean="0"/>
          </a:p>
          <a:p>
            <a:pPr algn="just"/>
            <a:r>
              <a:rPr lang="ru-RU" dirty="0" smtClean="0"/>
              <a:t>Таким </a:t>
            </a:r>
            <a:r>
              <a:rPr lang="ru-RU" dirty="0"/>
              <a:t>образом, даже если участник закупки имеет достаточный уровень ответственности по компенсационному фонду обеспечения договорных обязательств, его уровень ответственности по обязательствам обеспеченным компенсационным фондом возмещения вреда также должен соответствовать его ценовому предложению, поскольку подавая ценовое предложения в ходе проведения аукциона участник планирует осуществить строительство, реконструкцию или капитальный ремонт по указанной цене.</a:t>
            </a:r>
          </a:p>
          <a:p>
            <a:endParaRPr lang="ru-RU" dirty="0" smtClean="0"/>
          </a:p>
          <a:p>
            <a:pPr algn="r"/>
            <a:r>
              <a:rPr lang="ru-RU" i="1" dirty="0">
                <a:solidFill>
                  <a:srgbClr val="0063A1"/>
                </a:solidFill>
              </a:rPr>
              <a:t>Решение Ульяновского УФАС России от 12.03.2018 № 14 759/03-2018</a:t>
            </a:r>
            <a:endParaRPr lang="ru-RU" dirty="0">
              <a:solidFill>
                <a:srgbClr val="0063A1"/>
              </a:solidFill>
            </a:endParaRPr>
          </a:p>
          <a:p>
            <a:endParaRPr lang="ru-RU" dirty="0"/>
          </a:p>
        </p:txBody>
      </p:sp>
    </p:spTree>
    <p:extLst>
      <p:ext uri="{BB962C8B-B14F-4D97-AF65-F5344CB8AC3E}">
        <p14:creationId xmlns:p14="http://schemas.microsoft.com/office/powerpoint/2010/main" val="5476328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0"/>
          </p:nvPr>
        </p:nvSpPr>
        <p:spPr/>
        <p:txBody>
          <a:bodyPr/>
          <a:lstStyle/>
          <a:p>
            <a:endParaRPr lang="ru-RU"/>
          </a:p>
        </p:txBody>
      </p:sp>
      <p:sp>
        <p:nvSpPr>
          <p:cNvPr id="4" name="Заголовок 1"/>
          <p:cNvSpPr>
            <a:spLocks noGrp="1"/>
          </p:cNvSpPr>
          <p:nvPr>
            <p:ph type="title"/>
          </p:nvPr>
        </p:nvSpPr>
        <p:spPr>
          <a:xfrm>
            <a:off x="1765299" y="391775"/>
            <a:ext cx="8498520" cy="923330"/>
          </a:xfrm>
        </p:spPr>
        <p:txBody>
          <a:bodyPr/>
          <a:lstStyle/>
          <a:p>
            <a:r>
              <a:rPr lang="ru-RU" sz="2000" dirty="0">
                <a:solidFill>
                  <a:srgbClr val="FF0000"/>
                </a:solidFill>
              </a:rPr>
              <a:t>ЗАПРЕТ</a:t>
            </a:r>
            <a:r>
              <a:rPr lang="ru-RU" sz="2000" dirty="0"/>
              <a:t> - ТОВАРЫ </a:t>
            </a:r>
            <a:r>
              <a:rPr lang="ru-RU" sz="2000" dirty="0" smtClean="0"/>
              <a:t>МАШИНОСТРОЕНИЯ </a:t>
            </a:r>
            <a:r>
              <a:rPr lang="ru-RU" sz="2000" dirty="0" smtClean="0">
                <a:solidFill>
                  <a:srgbClr val="FF0000"/>
                </a:solidFill>
              </a:rPr>
              <a:t>+ ЛИЗИНГ, если предмет лизинга приобретается в собственность</a:t>
            </a:r>
            <a:r>
              <a:rPr lang="ru-RU" sz="2000" dirty="0"/>
              <a:t/>
            </a:r>
            <a:br>
              <a:rPr lang="ru-RU" sz="2000" dirty="0"/>
            </a:br>
            <a:r>
              <a:rPr lang="ru-RU" sz="2000" dirty="0"/>
              <a:t>(ППРФ от </a:t>
            </a:r>
            <a:r>
              <a:rPr lang="ru-RU" sz="2000" dirty="0" smtClean="0"/>
              <a:t>14 июля </a:t>
            </a:r>
            <a:r>
              <a:rPr lang="ru-RU" sz="2000" dirty="0"/>
              <a:t>2014 г. № </a:t>
            </a:r>
            <a:r>
              <a:rPr lang="ru-RU" sz="2000" dirty="0" smtClean="0"/>
              <a:t>656) </a:t>
            </a:r>
            <a:endParaRPr lang="ru-RU" sz="2000" dirty="0"/>
          </a:p>
        </p:txBody>
      </p:sp>
      <p:sp>
        <p:nvSpPr>
          <p:cNvPr id="5" name="Прямоугольник 4"/>
          <p:cNvSpPr/>
          <p:nvPr/>
        </p:nvSpPr>
        <p:spPr>
          <a:xfrm>
            <a:off x="184822" y="1647826"/>
            <a:ext cx="4488344" cy="37503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365125" algn="l"/>
              </a:tabLst>
            </a:pPr>
            <a:r>
              <a:rPr lang="ru-RU" sz="2000" b="1" dirty="0">
                <a:solidFill>
                  <a:schemeClr val="tx1"/>
                </a:solidFill>
              </a:rPr>
              <a:t>1 группа, например: автобусы, грузовики, бульдозеры и экскаваторы</a:t>
            </a:r>
            <a:r>
              <a:rPr lang="ru-RU" sz="2000" dirty="0">
                <a:solidFill>
                  <a:schemeClr val="tx1"/>
                </a:solidFill>
              </a:rPr>
              <a:t>, </a:t>
            </a:r>
            <a:r>
              <a:rPr lang="ru-RU" sz="1700" dirty="0">
                <a:solidFill>
                  <a:schemeClr val="tx1"/>
                </a:solidFill>
              </a:rPr>
              <a:t>в случаях:</a:t>
            </a:r>
          </a:p>
          <a:p>
            <a:pPr marL="160338" lvl="0" indent="-76200">
              <a:buFontTx/>
              <a:buChar char="-"/>
              <a:tabLst>
                <a:tab pos="365125" algn="l"/>
              </a:tabLst>
            </a:pPr>
            <a:r>
              <a:rPr lang="ru-RU" sz="1700" dirty="0">
                <a:solidFill>
                  <a:schemeClr val="tx1"/>
                </a:solidFill>
              </a:rPr>
              <a:t>произведены на основании </a:t>
            </a:r>
            <a:r>
              <a:rPr lang="ru-RU" sz="1700" dirty="0" err="1">
                <a:solidFill>
                  <a:schemeClr val="tx1"/>
                </a:solidFill>
              </a:rPr>
              <a:t>СПИКов</a:t>
            </a:r>
            <a:r>
              <a:rPr lang="ru-RU" sz="1700" dirty="0">
                <a:solidFill>
                  <a:schemeClr val="tx1"/>
                </a:solidFill>
              </a:rPr>
              <a:t>, </a:t>
            </a:r>
          </a:p>
          <a:p>
            <a:pPr marL="160338" lvl="0" indent="-76200">
              <a:buFontTx/>
              <a:buChar char="-"/>
              <a:tabLst>
                <a:tab pos="365125" algn="l"/>
              </a:tabLst>
            </a:pPr>
            <a:r>
              <a:rPr lang="ru-RU" sz="1700" dirty="0">
                <a:solidFill>
                  <a:schemeClr val="tx1"/>
                </a:solidFill>
              </a:rPr>
              <a:t>произведены в ЕАЭС, </a:t>
            </a:r>
          </a:p>
          <a:p>
            <a:pPr marL="160338" lvl="0" indent="-76200">
              <a:buFontTx/>
              <a:buChar char="-"/>
              <a:tabLst>
                <a:tab pos="365125" algn="l"/>
              </a:tabLst>
            </a:pPr>
            <a:r>
              <a:rPr lang="ru-RU" sz="1700" dirty="0">
                <a:solidFill>
                  <a:schemeClr val="tx1"/>
                </a:solidFill>
              </a:rPr>
              <a:t>соответствуют требованиям к промышленной продукции, предъявляемым в целях ее отнесения к продукции, произведенной в России, по Приложению к ППРФ от 17 июля 2015 г. № 719.</a:t>
            </a:r>
            <a:endParaRPr lang="ru-RU" sz="1800" dirty="0"/>
          </a:p>
        </p:txBody>
      </p:sp>
      <p:sp>
        <p:nvSpPr>
          <p:cNvPr id="6" name="Прямоугольник 5"/>
          <p:cNvSpPr/>
          <p:nvPr/>
        </p:nvSpPr>
        <p:spPr>
          <a:xfrm>
            <a:off x="4799501" y="1647825"/>
            <a:ext cx="5728799" cy="37503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900" b="1" dirty="0">
                <a:solidFill>
                  <a:schemeClr val="tx1"/>
                </a:solidFill>
              </a:rPr>
              <a:t>2 группа, например: легковые автомобили, </a:t>
            </a:r>
            <a:r>
              <a:rPr lang="ru-RU" sz="1900" dirty="0">
                <a:solidFill>
                  <a:schemeClr val="tx1"/>
                </a:solidFill>
              </a:rPr>
              <a:t>в случаях:</a:t>
            </a:r>
          </a:p>
          <a:p>
            <a:pPr marL="88900" lvl="0" indent="-76200">
              <a:buFontTx/>
              <a:buChar char="-"/>
            </a:pPr>
            <a:r>
              <a:rPr lang="ru-RU" sz="1700" dirty="0">
                <a:solidFill>
                  <a:schemeClr val="tx1"/>
                </a:solidFill>
              </a:rPr>
              <a:t>произведены на основании </a:t>
            </a:r>
            <a:r>
              <a:rPr lang="ru-RU" sz="1700" dirty="0" err="1">
                <a:solidFill>
                  <a:schemeClr val="tx1"/>
                </a:solidFill>
              </a:rPr>
              <a:t>СПИКов</a:t>
            </a:r>
            <a:r>
              <a:rPr lang="ru-RU" sz="1700" dirty="0">
                <a:solidFill>
                  <a:schemeClr val="tx1"/>
                </a:solidFill>
              </a:rPr>
              <a:t>,</a:t>
            </a:r>
          </a:p>
          <a:p>
            <a:pPr marL="88900" lvl="0" indent="-76200">
              <a:buFontTx/>
              <a:buChar char="-"/>
            </a:pPr>
            <a:r>
              <a:rPr lang="ru-RU" sz="1700" dirty="0">
                <a:solidFill>
                  <a:schemeClr val="tx1"/>
                </a:solidFill>
              </a:rPr>
              <a:t>соответствуют требованиям к промышленной продукции, предъявляемым в целях ее отнесения к продукции, произведенной в России, по Приложению к ППРФ от 17 июля 2015 г. № 719, </a:t>
            </a:r>
          </a:p>
          <a:p>
            <a:pPr marL="88900" lvl="0" indent="-76200">
              <a:buFontTx/>
              <a:buChar char="-"/>
            </a:pPr>
            <a:r>
              <a:rPr lang="ru-RU" sz="1700" dirty="0">
                <a:solidFill>
                  <a:schemeClr val="tx1"/>
                </a:solidFill>
              </a:rPr>
              <a:t>произведены особыми субъектами, включенными в специальный список,  утвержденный решением Комиссии Таможенного союза от 27 января 2010 г. № 169 (например, туда вошли ООО "Фольксваген </a:t>
            </a:r>
            <a:r>
              <a:rPr lang="ru-RU" sz="1700" dirty="0" err="1">
                <a:solidFill>
                  <a:schemeClr val="tx1"/>
                </a:solidFill>
              </a:rPr>
              <a:t>Груп</a:t>
            </a:r>
            <a:r>
              <a:rPr lang="ru-RU" sz="1700" dirty="0">
                <a:solidFill>
                  <a:schemeClr val="tx1"/>
                </a:solidFill>
              </a:rPr>
              <a:t> Рус", г. Калуга, ООО "Ниссан Мотор Рус", пос. Каменка Ленинградской области).</a:t>
            </a:r>
          </a:p>
        </p:txBody>
      </p:sp>
      <p:sp>
        <p:nvSpPr>
          <p:cNvPr id="7" name="Прямоугольник 6"/>
          <p:cNvSpPr/>
          <p:nvPr/>
        </p:nvSpPr>
        <p:spPr>
          <a:xfrm>
            <a:off x="149710" y="5534025"/>
            <a:ext cx="10315252" cy="1440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t>Заказчик, в зависимости от того, что приобретает,  должен указать  в документации о закупке, какие документы участнику  следует вложить в заявку. </a:t>
            </a:r>
          </a:p>
          <a:p>
            <a:pPr algn="ctr"/>
            <a:r>
              <a:rPr lang="ru-RU" sz="2200" dirty="0"/>
              <a:t>Этими документами могут быть либо копия </a:t>
            </a:r>
            <a:r>
              <a:rPr lang="ru-RU" sz="2200" dirty="0" err="1"/>
              <a:t>СПИКа</a:t>
            </a:r>
            <a:r>
              <a:rPr lang="ru-RU" sz="2200" dirty="0"/>
              <a:t>, либо акт экспертизы, выданный ТПП РФ, либо  сертификат СТ-1.</a:t>
            </a:r>
          </a:p>
        </p:txBody>
      </p:sp>
    </p:spTree>
    <p:extLst>
      <p:ext uri="{BB962C8B-B14F-4D97-AF65-F5344CB8AC3E}">
        <p14:creationId xmlns:p14="http://schemas.microsoft.com/office/powerpoint/2010/main" val="34977254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484108"/>
            <a:ext cx="8498520" cy="738664"/>
          </a:xfrm>
        </p:spPr>
        <p:txBody>
          <a:bodyPr/>
          <a:lstStyle/>
          <a:p>
            <a:r>
              <a:rPr lang="ru-RU" sz="2400" dirty="0" smtClean="0">
                <a:solidFill>
                  <a:srgbClr val="FF0000"/>
                </a:solidFill>
              </a:rPr>
              <a:t>ЗАПРЕТ</a:t>
            </a:r>
            <a:r>
              <a:rPr lang="ru-RU" sz="2400" dirty="0" smtClean="0"/>
              <a:t> - ТОВАРЫ ЛЕГКОЙ ПРОМЫШЛЕННОСТИ</a:t>
            </a:r>
            <a:br>
              <a:rPr lang="ru-RU" sz="2400" dirty="0" smtClean="0"/>
            </a:br>
            <a:r>
              <a:rPr lang="ru-RU" sz="2400" dirty="0" smtClean="0"/>
              <a:t>(ППРФ </a:t>
            </a:r>
            <a:r>
              <a:rPr lang="ru-RU" sz="2400" dirty="0"/>
              <a:t>от 11 августа 2014 г. №</a:t>
            </a:r>
            <a:r>
              <a:rPr lang="ru-RU" sz="2400" dirty="0" smtClean="0"/>
              <a:t> 791) </a:t>
            </a:r>
            <a:endParaRPr lang="ru-RU" sz="2400" dirty="0"/>
          </a:p>
        </p:txBody>
      </p:sp>
      <p:graphicFrame>
        <p:nvGraphicFramePr>
          <p:cNvPr id="4" name="Объект 3"/>
          <p:cNvGraphicFramePr>
            <a:graphicFrameLocks noGrp="1"/>
          </p:cNvGraphicFramePr>
          <p:nvPr>
            <p:ph sz="quarter" idx="10"/>
            <p:extLst/>
          </p:nvPr>
        </p:nvGraphicFramePr>
        <p:xfrm>
          <a:off x="165100" y="1495425"/>
          <a:ext cx="10210800" cy="5577840"/>
        </p:xfrm>
        <a:graphic>
          <a:graphicData uri="http://schemas.openxmlformats.org/drawingml/2006/table">
            <a:tbl>
              <a:tblPr firstRow="1" bandRow="1">
                <a:tableStyleId>{5C22544A-7EE6-4342-B048-85BDC9FD1C3A}</a:tableStyleId>
              </a:tblPr>
              <a:tblGrid>
                <a:gridCol w="51054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348343">
                <a:tc>
                  <a:txBody>
                    <a:bodyPr/>
                    <a:lstStyle/>
                    <a:p>
                      <a:pPr algn="ctr"/>
                      <a:r>
                        <a:rPr lang="ru-RU" sz="1800" dirty="0" smtClean="0"/>
                        <a:t>ПЕРЕЧЕНЬ</a:t>
                      </a:r>
                      <a:r>
                        <a:rPr lang="ru-RU" sz="1800" baseline="0" dirty="0" smtClean="0"/>
                        <a:t> 1 (ДЛЯ ФЕДЕРАЛОВ)</a:t>
                      </a:r>
                      <a:endParaRPr lang="ru-RU" sz="1800" dirty="0"/>
                    </a:p>
                  </a:txBody>
                  <a:tcPr/>
                </a:tc>
                <a:tc>
                  <a:txBody>
                    <a:bodyPr/>
                    <a:lstStyle/>
                    <a:p>
                      <a:pPr algn="ctr"/>
                      <a:r>
                        <a:rPr lang="ru-RU" sz="1800" dirty="0" smtClean="0"/>
                        <a:t>ПЕРЕЧЕНЬ 2 (СУБЪЕКТЫ И МУНИЦИПАЛЫ)</a:t>
                      </a:r>
                      <a:endParaRPr lang="ru-RU" sz="1800" dirty="0"/>
                    </a:p>
                  </a:txBody>
                  <a:tcPr/>
                </a:tc>
                <a:extLst>
                  <a:ext uri="{0D108BD9-81ED-4DB2-BD59-A6C34878D82A}">
                    <a16:rowId xmlns:a16="http://schemas.microsoft.com/office/drawing/2014/main" val="10000"/>
                  </a:ext>
                </a:extLst>
              </a:tr>
              <a:tr h="5138057">
                <a:tc>
                  <a:txBody>
                    <a:bodyPr/>
                    <a:lstStyle/>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Ткани текстильные		</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Полотна трикотажные или вязаные		</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Изделия текстильные готовые (кроме одежды)</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Ковры и ковровые изделия	</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Канаты, веревки, шпагат и сети	</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Материалы нетканые и изделия из них (кроме одежды)	</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Изделия текстильные технического назначения прочие	</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Изделия текстильные прочие, не включенные в другие группировки</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Одежда из кожи	</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Спецодежда	</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Одежда верхняя прочая	</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Белье нательное</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Одежда прочая и аксессуары	</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Изделия меховые</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Изделия чулочно-носочные трикотажные или вязаные	</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Предметы одежды трикотажные и вязаные прочие	</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Кожа дубленая и выделанная; меха выделанные и окрашенные	</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Чемоданы, сумки дамские и аналогичные изделия; изделия шорно-седельные и упряжь	</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Обувь	</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Изделия из вулканизированной резины прочие, не включенные в другие группировки; твердая резина во всех формах и изделия из нее; напольные покрытия и коврики из вулканизированной пористой резины</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Изделия пластмассовые прочие</a:t>
                      </a:r>
                    </a:p>
                    <a:p>
                      <a:pPr marL="171450" indent="-171450">
                        <a:buFont typeface="Wingdings" panose="05000000000000000000" pitchFamily="2" charset="2"/>
                        <a:buChar char="§"/>
                      </a:pPr>
                      <a:r>
                        <a:rPr lang="ru-RU" sz="1200" b="0" i="0" u="none" strike="noStrike" baseline="0" dirty="0" smtClean="0">
                          <a:solidFill>
                            <a:srgbClr val="C00000"/>
                          </a:solidFill>
                          <a:latin typeface="+mn-lt"/>
                          <a:ea typeface="+mn-ea"/>
                          <a:cs typeface="+mn-cs"/>
                        </a:rPr>
                        <a:t>Услуги по прокату бытовых бельевых изделий</a:t>
                      </a:r>
                    </a:p>
                    <a:p>
                      <a:pPr marL="171450" indent="-171450">
                        <a:buFont typeface="Wingdings" panose="05000000000000000000" pitchFamily="2" charset="2"/>
                        <a:buChar char="§"/>
                      </a:pPr>
                      <a:r>
                        <a:rPr lang="ru-RU" sz="1200" b="0" i="0" u="none" strike="noStrike" baseline="0" dirty="0" smtClean="0">
                          <a:solidFill>
                            <a:srgbClr val="C00000"/>
                          </a:solidFill>
                          <a:latin typeface="+mn-lt"/>
                          <a:ea typeface="+mn-ea"/>
                          <a:cs typeface="+mn-cs"/>
                        </a:rPr>
                        <a:t>Услуги по прокату текстильных изделий, одежды и обуви</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Одежда защитная огнестойкая</a:t>
                      </a:r>
                      <a:endParaRPr lang="ru-RU" sz="1200" dirty="0"/>
                    </a:p>
                  </a:txBody>
                  <a:tcPr/>
                </a:tc>
                <a:tc>
                  <a:txBody>
                    <a:bodyPr/>
                    <a:lstStyle/>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Ткани текстильные	</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Изделия текстильные готовые (кроме одежды)</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Ковры и ковровые изделия	</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Изделия текстильные технического назначения прочие	</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Изделия текстильные прочие, не включенные в другие </a:t>
                      </a:r>
                      <a:r>
                        <a:rPr lang="ru-RU" sz="1200" b="0" i="0" u="none" strike="noStrike" baseline="0" dirty="0" err="1" smtClean="0">
                          <a:solidFill>
                            <a:schemeClr val="dk1"/>
                          </a:solidFill>
                          <a:latin typeface="+mn-lt"/>
                          <a:ea typeface="+mn-ea"/>
                          <a:cs typeface="+mn-cs"/>
                        </a:rPr>
                        <a:t>группировк</a:t>
                      </a:r>
                      <a:r>
                        <a:rPr lang="ru-RU" sz="1200" b="0" i="0" u="none" strike="noStrike" baseline="0" dirty="0" smtClean="0">
                          <a:solidFill>
                            <a:schemeClr val="dk1"/>
                          </a:solidFill>
                          <a:latin typeface="+mn-lt"/>
                          <a:ea typeface="+mn-ea"/>
                          <a:cs typeface="+mn-cs"/>
                        </a:rPr>
                        <a:t>	</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Спецодежда	</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Одежда верхняя прочая	</a:t>
                      </a:r>
                    </a:p>
                    <a:p>
                      <a:pPr marL="171450" indent="-171450">
                        <a:buFont typeface="Wingdings" panose="05000000000000000000" pitchFamily="2" charset="2"/>
                        <a:buChar char="§"/>
                      </a:pPr>
                      <a:r>
                        <a:rPr lang="ru-RU" sz="1200" b="0" i="0" u="none" strike="noStrike" baseline="0" dirty="0" smtClean="0">
                          <a:solidFill>
                            <a:schemeClr val="dk1"/>
                          </a:solidFill>
                          <a:latin typeface="+mn-lt"/>
                          <a:ea typeface="+mn-ea"/>
                          <a:cs typeface="+mn-cs"/>
                        </a:rPr>
                        <a:t>Одежда защитная огнестойкая	</a:t>
                      </a:r>
                    </a:p>
                    <a:p>
                      <a:pPr marL="171450" indent="-171450">
                        <a:buFont typeface="Wingdings" panose="05000000000000000000" pitchFamily="2" charset="2"/>
                        <a:buChar char="§"/>
                      </a:pPr>
                      <a:r>
                        <a:rPr lang="ru-RU" sz="1200" b="0" i="0" u="none" strike="noStrike" baseline="0" dirty="0" smtClean="0">
                          <a:solidFill>
                            <a:srgbClr val="C00000"/>
                          </a:solidFill>
                          <a:latin typeface="+mn-lt"/>
                          <a:ea typeface="+mn-ea"/>
                          <a:cs typeface="+mn-cs"/>
                        </a:rPr>
                        <a:t>Услуги по прокату бытовых бельевых изделий</a:t>
                      </a:r>
                    </a:p>
                    <a:p>
                      <a:pPr marL="171450" indent="-171450">
                        <a:buFont typeface="Wingdings" panose="05000000000000000000" pitchFamily="2" charset="2"/>
                        <a:buChar char="§"/>
                      </a:pPr>
                      <a:r>
                        <a:rPr lang="ru-RU" sz="1200" b="0" i="0" u="none" strike="noStrike" baseline="0" dirty="0" smtClean="0">
                          <a:solidFill>
                            <a:srgbClr val="C00000"/>
                          </a:solidFill>
                          <a:latin typeface="+mn-lt"/>
                          <a:ea typeface="+mn-ea"/>
                          <a:cs typeface="+mn-cs"/>
                        </a:rPr>
                        <a:t>Услуги по прокату текстильных изделий, одежды и обуви</a:t>
                      </a:r>
                      <a:endParaRPr lang="ru-RU" sz="1800" b="0" i="0" u="none" strike="noStrike" baseline="0" dirty="0" smtClean="0">
                        <a:solidFill>
                          <a:srgbClr val="C00000"/>
                        </a:solidFill>
                        <a:latin typeface="+mn-lt"/>
                        <a:ea typeface="+mn-ea"/>
                        <a:cs typeface="+mn-cs"/>
                      </a:endParaRPr>
                    </a:p>
                    <a:p>
                      <a:pPr marL="0" indent="0">
                        <a:buFont typeface="Wingdings" panose="05000000000000000000" pitchFamily="2" charset="2"/>
                        <a:buNone/>
                      </a:pPr>
                      <a:endParaRPr lang="ru-RU" sz="1800" b="0" i="0" u="none" strike="noStrike" baseline="0" dirty="0" smtClean="0">
                        <a:solidFill>
                          <a:schemeClr val="dk1"/>
                        </a:solidFill>
                        <a:latin typeface="+mn-lt"/>
                        <a:ea typeface="+mn-ea"/>
                        <a:cs typeface="+mn-cs"/>
                      </a:endParaRPr>
                    </a:p>
                    <a:p>
                      <a:endParaRPr lang="ru-RU"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768088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484108"/>
            <a:ext cx="8498520" cy="738664"/>
          </a:xfrm>
        </p:spPr>
        <p:txBody>
          <a:bodyPr/>
          <a:lstStyle/>
          <a:p>
            <a:r>
              <a:rPr lang="ru-RU" sz="2400" dirty="0">
                <a:solidFill>
                  <a:srgbClr val="FF0000"/>
                </a:solidFill>
              </a:rPr>
              <a:t>ЗАПРЕТ</a:t>
            </a:r>
            <a:r>
              <a:rPr lang="ru-RU" sz="2400" dirty="0"/>
              <a:t> - ТОВАРЫ ЛЕГКОЙ ПРОМЫШЛЕННОСТИ</a:t>
            </a:r>
            <a:br>
              <a:rPr lang="ru-RU" sz="2400" dirty="0"/>
            </a:br>
            <a:r>
              <a:rPr lang="ru-RU" sz="2400" dirty="0"/>
              <a:t>(ППРФ от 11 августа 2014 г. № 791) </a:t>
            </a:r>
          </a:p>
        </p:txBody>
      </p:sp>
      <p:sp>
        <p:nvSpPr>
          <p:cNvPr id="5" name="Rectangle 3"/>
          <p:cNvSpPr txBox="1">
            <a:spLocks noChangeArrowheads="1"/>
          </p:cNvSpPr>
          <p:nvPr/>
        </p:nvSpPr>
        <p:spPr bwMode="auto">
          <a:xfrm>
            <a:off x="477370" y="1647825"/>
            <a:ext cx="10058400" cy="5256213"/>
          </a:xfrm>
          <a:prstGeom prst="rect">
            <a:avLst/>
          </a:prstGeom>
          <a:noFill/>
          <a:ln>
            <a:miter lim="800000"/>
            <a:headEnd/>
            <a:tailEnd/>
          </a:ln>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buClr>
                <a:schemeClr val="tx2"/>
              </a:buClr>
            </a:pPr>
            <a:r>
              <a:rPr lang="ru-RU" u="sng" kern="0" dirty="0" smtClean="0">
                <a:solidFill>
                  <a:sysClr val="windowText" lastClr="000000"/>
                </a:solidFill>
                <a:latin typeface="Arial" charset="0"/>
              </a:rPr>
              <a:t>Имеет 2 самостоятельных положения:</a:t>
            </a:r>
          </a:p>
          <a:p>
            <a:pPr algn="just">
              <a:buClr>
                <a:schemeClr val="tx2"/>
              </a:buClr>
            </a:pPr>
            <a:r>
              <a:rPr lang="ru-RU" b="1" kern="0" dirty="0" smtClean="0">
                <a:solidFill>
                  <a:srgbClr val="C00000"/>
                </a:solidFill>
                <a:latin typeface="Arial" panose="020B0604020202020204" pitchFamily="34" charset="0"/>
                <a:cs typeface="Arial" panose="020B0604020202020204" pitchFamily="34" charset="0"/>
              </a:rPr>
              <a:t>1)  </a:t>
            </a:r>
            <a:r>
              <a:rPr lang="ru-RU" b="1" kern="0" dirty="0" smtClean="0">
                <a:solidFill>
                  <a:sysClr val="windowText" lastClr="000000"/>
                </a:solidFill>
                <a:latin typeface="Arial" panose="020B0604020202020204" pitchFamily="34" charset="0"/>
                <a:cs typeface="Arial" panose="020B0604020202020204" pitchFamily="34" charset="0"/>
              </a:rPr>
              <a:t>Запрет закупок иностранных товаров</a:t>
            </a:r>
            <a:r>
              <a:rPr lang="ru-RU" kern="0" dirty="0" smtClean="0">
                <a:solidFill>
                  <a:sysClr val="windowText" lastClr="000000"/>
                </a:solidFill>
                <a:latin typeface="Arial" panose="020B0604020202020204" pitchFamily="34" charset="0"/>
                <a:cs typeface="Arial" panose="020B0604020202020204" pitchFamily="34" charset="0"/>
              </a:rPr>
              <a:t> - можно закупать товар производства ЕАЭС</a:t>
            </a:r>
          </a:p>
          <a:p>
            <a:pPr algn="just">
              <a:buClr>
                <a:schemeClr val="tx2"/>
              </a:buClr>
            </a:pPr>
            <a:r>
              <a:rPr lang="ru-RU" b="1" kern="0" dirty="0" smtClean="0">
                <a:solidFill>
                  <a:srgbClr val="C00000"/>
                </a:solidFill>
                <a:latin typeface="Arial" panose="020B0604020202020204" pitchFamily="34" charset="0"/>
                <a:cs typeface="Arial" panose="020B0604020202020204" pitchFamily="34" charset="0"/>
              </a:rPr>
              <a:t>2) </a:t>
            </a:r>
            <a:r>
              <a:rPr lang="ru-RU" b="1" kern="0" dirty="0" smtClean="0">
                <a:solidFill>
                  <a:sysClr val="windowText" lastClr="000000"/>
                </a:solidFill>
                <a:latin typeface="Arial" panose="020B0604020202020204" pitchFamily="34" charset="0"/>
                <a:cs typeface="Arial" panose="020B0604020202020204" pitchFamily="34" charset="0"/>
              </a:rPr>
              <a:t>Установление доп. требования к материалам и полуфабрикатам </a:t>
            </a:r>
            <a:r>
              <a:rPr lang="ru-RU" kern="0" dirty="0" smtClean="0">
                <a:solidFill>
                  <a:sysClr val="windowText" lastClr="000000"/>
                </a:solidFill>
                <a:latin typeface="Arial" panose="020B0604020202020204" pitchFamily="34" charset="0"/>
                <a:cs typeface="Arial" panose="020B0604020202020204" pitchFamily="34" charset="0"/>
              </a:rPr>
              <a:t>(ч.2 ст.31) </a:t>
            </a:r>
            <a:r>
              <a:rPr lang="ru-RU" dirty="0" smtClean="0">
                <a:latin typeface="Arial" panose="020B0604020202020204" pitchFamily="34" charset="0"/>
                <a:cs typeface="Arial" panose="020B0604020202020204" pitchFamily="34" charset="0"/>
              </a:rPr>
              <a:t>использование </a:t>
            </a:r>
            <a:r>
              <a:rPr lang="ru-RU" dirty="0">
                <a:latin typeface="Arial" panose="020B0604020202020204" pitchFamily="34" charset="0"/>
                <a:cs typeface="Arial" panose="020B0604020202020204" pitchFamily="34" charset="0"/>
              </a:rPr>
              <a:t>при производстве товаров и (или) оказании услуг материалов или </a:t>
            </a:r>
            <a:r>
              <a:rPr lang="ru-RU" dirty="0" smtClean="0">
                <a:latin typeface="Arial" panose="020B0604020202020204" pitchFamily="34" charset="0"/>
                <a:cs typeface="Arial" panose="020B0604020202020204" pitchFamily="34" charset="0"/>
              </a:rPr>
              <a:t>полуфабрикатов из ЕАЭС</a:t>
            </a:r>
            <a:endParaRPr lang="ru-RU" i="1" dirty="0" smtClean="0">
              <a:latin typeface="Arial" panose="020B0604020202020204" pitchFamily="34" charset="0"/>
              <a:cs typeface="Arial" panose="020B0604020202020204" pitchFamily="34" charset="0"/>
            </a:endParaRPr>
          </a:p>
          <a:p>
            <a:pPr algn="just">
              <a:buClr>
                <a:schemeClr val="tx2"/>
              </a:buClr>
              <a:buFont typeface="Wingdings" pitchFamily="2" charset="2"/>
              <a:buNone/>
            </a:pPr>
            <a:endParaRPr lang="ru-RU" kern="0" dirty="0">
              <a:solidFill>
                <a:sysClr val="windowText" lastClr="000000"/>
              </a:solidFill>
              <a:latin typeface="Arial" charset="0"/>
            </a:endParaRPr>
          </a:p>
          <a:p>
            <a:pPr algn="just">
              <a:buClr>
                <a:schemeClr val="tx2"/>
              </a:buClr>
              <a:buFont typeface="Wingdings" pitchFamily="2" charset="2"/>
              <a:buNone/>
            </a:pPr>
            <a:endParaRPr lang="ru-RU" kern="0" dirty="0" smtClean="0">
              <a:solidFill>
                <a:sysClr val="windowText" lastClr="000000"/>
              </a:solidFill>
              <a:latin typeface="Arial" charset="0"/>
            </a:endParaRPr>
          </a:p>
          <a:p>
            <a:pPr algn="just">
              <a:buClr>
                <a:schemeClr val="tx2"/>
              </a:buClr>
              <a:buFont typeface="Wingdings" pitchFamily="2" charset="2"/>
              <a:buNone/>
            </a:pPr>
            <a:endParaRPr lang="ru-RU" kern="0" dirty="0">
              <a:solidFill>
                <a:sysClr val="windowText" lastClr="000000"/>
              </a:solidFill>
              <a:latin typeface="Arial" charset="0"/>
            </a:endParaRPr>
          </a:p>
          <a:p>
            <a:pPr algn="just">
              <a:buClr>
                <a:schemeClr val="tx2"/>
              </a:buClr>
              <a:buFont typeface="Wingdings" pitchFamily="2" charset="2"/>
              <a:buNone/>
            </a:pPr>
            <a:endParaRPr lang="ru-RU" kern="0" dirty="0" smtClean="0">
              <a:solidFill>
                <a:sysClr val="windowText" lastClr="000000"/>
              </a:solidFill>
              <a:latin typeface="Arial" charset="0"/>
            </a:endParaRPr>
          </a:p>
          <a:p>
            <a:pPr algn="just">
              <a:buClr>
                <a:schemeClr val="tx2"/>
              </a:buClr>
              <a:buFont typeface="Wingdings" pitchFamily="2" charset="2"/>
              <a:buNone/>
            </a:pPr>
            <a:endParaRPr lang="ru-RU" kern="0" dirty="0">
              <a:solidFill>
                <a:sysClr val="windowText" lastClr="000000"/>
              </a:solidFill>
              <a:latin typeface="Arial" charset="0"/>
            </a:endParaRPr>
          </a:p>
          <a:p>
            <a:pPr algn="just">
              <a:buClr>
                <a:schemeClr val="tx2"/>
              </a:buClr>
              <a:buFont typeface="Wingdings" pitchFamily="2" charset="2"/>
              <a:buNone/>
            </a:pPr>
            <a:endParaRPr lang="ru-RU" kern="0" dirty="0" smtClean="0">
              <a:solidFill>
                <a:sysClr val="windowText" lastClr="000000"/>
              </a:solidFill>
              <a:latin typeface="Arial" charset="0"/>
            </a:endParaRPr>
          </a:p>
          <a:p>
            <a:pPr algn="just">
              <a:buClr>
                <a:schemeClr val="tx2"/>
              </a:buClr>
              <a:buFont typeface="Wingdings" pitchFamily="2" charset="2"/>
              <a:buNone/>
            </a:pPr>
            <a:endParaRPr lang="ru-RU" kern="0" dirty="0" smtClean="0">
              <a:solidFill>
                <a:sysClr val="windowText" lastClr="000000"/>
              </a:solidFill>
              <a:latin typeface="Arial" charset="0"/>
            </a:endParaRPr>
          </a:p>
          <a:p>
            <a:pPr algn="just">
              <a:buClr>
                <a:schemeClr val="tx2"/>
              </a:buClr>
            </a:pPr>
            <a:r>
              <a:rPr lang="ru-RU" dirty="0" smtClean="0">
                <a:solidFill>
                  <a:srgbClr val="C00000"/>
                </a:solidFill>
                <a:latin typeface="Arial" charset="0"/>
              </a:rPr>
              <a:t>* </a:t>
            </a:r>
          </a:p>
          <a:p>
            <a:pPr algn="just">
              <a:buClr>
                <a:schemeClr val="tx2"/>
              </a:buClr>
            </a:pPr>
            <a:r>
              <a:rPr lang="ru-RU" dirty="0" smtClean="0">
                <a:solidFill>
                  <a:srgbClr val="C00000"/>
                </a:solidFill>
                <a:latin typeface="Arial" charset="0"/>
              </a:rPr>
              <a:t>Можно </a:t>
            </a:r>
            <a:r>
              <a:rPr lang="ru-RU" dirty="0">
                <a:solidFill>
                  <a:srgbClr val="C00000"/>
                </a:solidFill>
                <a:latin typeface="Arial" charset="0"/>
              </a:rPr>
              <a:t>не выполнять требования, если производство этих товаров, полуфабрикатов, материалов на территории ЕАЭС отсутствует (по заключению </a:t>
            </a:r>
            <a:r>
              <a:rPr lang="ru-RU" dirty="0" err="1">
                <a:solidFill>
                  <a:srgbClr val="C00000"/>
                </a:solidFill>
                <a:latin typeface="Arial" charset="0"/>
              </a:rPr>
              <a:t>Минпромторга</a:t>
            </a:r>
            <a:r>
              <a:rPr lang="ru-RU" dirty="0">
                <a:solidFill>
                  <a:srgbClr val="C00000"/>
                </a:solidFill>
                <a:latin typeface="Arial" charset="0"/>
              </a:rPr>
              <a:t> – см. Приказ </a:t>
            </a:r>
            <a:r>
              <a:rPr lang="ru-RU" dirty="0" err="1">
                <a:solidFill>
                  <a:srgbClr val="C00000"/>
                </a:solidFill>
                <a:latin typeface="Arial" charset="0"/>
              </a:rPr>
              <a:t>Минпромторга</a:t>
            </a:r>
            <a:r>
              <a:rPr lang="ru-RU" dirty="0">
                <a:solidFill>
                  <a:srgbClr val="C00000"/>
                </a:solidFill>
                <a:latin typeface="Arial" charset="0"/>
              </a:rPr>
              <a:t> России от 10 сентября 2014 г. № 1776</a:t>
            </a:r>
            <a:r>
              <a:rPr lang="ru-RU" dirty="0" smtClean="0">
                <a:solidFill>
                  <a:srgbClr val="C00000"/>
                </a:solidFill>
                <a:latin typeface="Arial" charset="0"/>
              </a:rPr>
              <a:t>)</a:t>
            </a:r>
          </a:p>
          <a:p>
            <a:pPr algn="just">
              <a:buClr>
                <a:schemeClr val="tx2"/>
              </a:buClr>
            </a:pPr>
            <a:endParaRPr lang="ru-RU" dirty="0">
              <a:solidFill>
                <a:srgbClr val="C00000"/>
              </a:solidFill>
              <a:latin typeface="Arial" charset="0"/>
            </a:endParaRPr>
          </a:p>
          <a:p>
            <a:pPr algn="just">
              <a:buClr>
                <a:schemeClr val="tx2"/>
              </a:buClr>
            </a:pPr>
            <a:r>
              <a:rPr lang="ru-RU" kern="0" dirty="0" smtClean="0">
                <a:solidFill>
                  <a:sysClr val="windowText" lastClr="000000"/>
                </a:solidFill>
                <a:latin typeface="Arial" charset="0"/>
              </a:rPr>
              <a:t>Подтверждающих документов нет</a:t>
            </a:r>
          </a:p>
          <a:p>
            <a:pPr marL="450850" algn="just">
              <a:buClr>
                <a:schemeClr val="tx2"/>
              </a:buClr>
            </a:pPr>
            <a:endParaRPr lang="ru-RU" kern="0" dirty="0" smtClean="0">
              <a:solidFill>
                <a:srgbClr val="C00000"/>
              </a:solidFill>
              <a:latin typeface="Arial" charset="0"/>
            </a:endParaRPr>
          </a:p>
          <a:p>
            <a:pPr marL="450850" algn="just">
              <a:buClr>
                <a:schemeClr val="tx2"/>
              </a:buClr>
            </a:pPr>
            <a:endParaRPr lang="ru-RU" kern="0" dirty="0">
              <a:solidFill>
                <a:srgbClr val="C00000"/>
              </a:solidFill>
              <a:latin typeface="Arial" charset="0"/>
            </a:endParaRPr>
          </a:p>
          <a:p>
            <a:pPr marL="450850" algn="just">
              <a:buClr>
                <a:schemeClr val="tx2"/>
              </a:buClr>
            </a:pPr>
            <a:endParaRPr lang="ru-RU" kern="0" dirty="0" smtClean="0">
              <a:solidFill>
                <a:srgbClr val="C00000"/>
              </a:solidFill>
              <a:latin typeface="Arial" charset="0"/>
            </a:endParaRPr>
          </a:p>
          <a:p>
            <a:pPr marL="450850" algn="just">
              <a:buClr>
                <a:schemeClr val="tx2"/>
              </a:buClr>
            </a:pPr>
            <a:endParaRPr lang="ru-RU" kern="0" dirty="0">
              <a:solidFill>
                <a:srgbClr val="C00000"/>
              </a:solidFill>
              <a:latin typeface="Arial" charset="0"/>
            </a:endParaRPr>
          </a:p>
          <a:p>
            <a:pPr marL="450850" algn="just">
              <a:buClr>
                <a:schemeClr val="tx2"/>
              </a:buClr>
            </a:pPr>
            <a:endParaRPr lang="ru-RU" kern="0" dirty="0" smtClean="0">
              <a:solidFill>
                <a:srgbClr val="C00000"/>
              </a:solidFill>
              <a:latin typeface="Arial" charset="0"/>
            </a:endParaRPr>
          </a:p>
          <a:p>
            <a:pPr marL="450850" algn="just">
              <a:buClr>
                <a:schemeClr val="tx2"/>
              </a:buClr>
            </a:pPr>
            <a:endParaRPr lang="ru-RU" kern="0" dirty="0">
              <a:solidFill>
                <a:srgbClr val="C00000"/>
              </a:solidFill>
              <a:latin typeface="Arial" charset="0"/>
            </a:endParaRPr>
          </a:p>
          <a:p>
            <a:pPr marL="450850" algn="just">
              <a:buClr>
                <a:schemeClr val="tx2"/>
              </a:buClr>
            </a:pPr>
            <a:endParaRPr lang="ru-RU" kern="0" dirty="0" smtClean="0">
              <a:solidFill>
                <a:srgbClr val="C00000"/>
              </a:solidFill>
              <a:latin typeface="Arial" charset="0"/>
            </a:endParaRPr>
          </a:p>
          <a:p>
            <a:pPr marL="285750" indent="-285750">
              <a:lnSpc>
                <a:spcPct val="90000"/>
              </a:lnSpc>
            </a:pPr>
            <a:endParaRPr lang="ru-RU" kern="0" dirty="0" smtClean="0">
              <a:solidFill>
                <a:schemeClr val="tx2"/>
              </a:solidFill>
              <a:latin typeface="Arial" charset="0"/>
            </a:endParaRPr>
          </a:p>
          <a:p>
            <a:pPr>
              <a:lnSpc>
                <a:spcPct val="80000"/>
              </a:lnSpc>
            </a:pPr>
            <a:endParaRPr lang="ru-RU" kern="0" dirty="0">
              <a:solidFill>
                <a:sysClr val="windowText" lastClr="000000"/>
              </a:solidFill>
              <a:latin typeface="Arial" charset="0"/>
            </a:endParaRPr>
          </a:p>
        </p:txBody>
      </p:sp>
      <p:graphicFrame>
        <p:nvGraphicFramePr>
          <p:cNvPr id="6" name="Объект 3"/>
          <p:cNvGraphicFramePr>
            <a:graphicFrameLocks noGrp="1"/>
          </p:cNvGraphicFramePr>
          <p:nvPr>
            <p:ph sz="quarter" idx="10"/>
            <p:extLst/>
          </p:nvPr>
        </p:nvGraphicFramePr>
        <p:xfrm>
          <a:off x="449729" y="3171825"/>
          <a:ext cx="9906000" cy="1930400"/>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val="20000"/>
                    </a:ext>
                  </a:extLst>
                </a:gridCol>
                <a:gridCol w="3302000">
                  <a:extLst>
                    <a:ext uri="{9D8B030D-6E8A-4147-A177-3AD203B41FA5}">
                      <a16:colId xmlns:a16="http://schemas.microsoft.com/office/drawing/2014/main" val="20001"/>
                    </a:ext>
                  </a:extLst>
                </a:gridCol>
                <a:gridCol w="3302000">
                  <a:extLst>
                    <a:ext uri="{9D8B030D-6E8A-4147-A177-3AD203B41FA5}">
                      <a16:colId xmlns:a16="http://schemas.microsoft.com/office/drawing/2014/main" val="20002"/>
                    </a:ext>
                  </a:extLst>
                </a:gridCol>
              </a:tblGrid>
              <a:tr h="370840">
                <a:tc gridSpan="3">
                  <a:txBody>
                    <a:bodyPr/>
                    <a:lstStyle/>
                    <a:p>
                      <a:pPr algn="ctr"/>
                      <a:r>
                        <a:rPr lang="ru-RU" dirty="0" smtClean="0"/>
                        <a:t>ЗАПРЕТ</a:t>
                      </a:r>
                      <a:endParaRPr lang="ru-RU" dirty="0"/>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val="10000"/>
                  </a:ext>
                </a:extLst>
              </a:tr>
              <a:tr h="370840">
                <a:tc>
                  <a:txBody>
                    <a:bodyPr/>
                    <a:lstStyle/>
                    <a:p>
                      <a:pPr algn="ctr"/>
                      <a:r>
                        <a:rPr lang="ru-RU" dirty="0" smtClean="0"/>
                        <a:t>АУКЦИОН</a:t>
                      </a:r>
                      <a:endParaRPr lang="ru-RU" dirty="0"/>
                    </a:p>
                  </a:txBody>
                  <a:tcPr/>
                </a:tc>
                <a:tc>
                  <a:txBody>
                    <a:bodyPr/>
                    <a:lstStyle/>
                    <a:p>
                      <a:pPr algn="ctr"/>
                      <a:r>
                        <a:rPr lang="ru-RU" dirty="0" smtClean="0"/>
                        <a:t>КОНКУРС, ЗК, ЗП</a:t>
                      </a:r>
                      <a:endParaRPr lang="ru-RU" dirty="0"/>
                    </a:p>
                  </a:txBody>
                  <a:tcPr/>
                </a:tc>
                <a:tc>
                  <a:txBody>
                    <a:bodyPr/>
                    <a:lstStyle/>
                    <a:p>
                      <a:pPr algn="ctr"/>
                      <a:r>
                        <a:rPr lang="ru-RU" dirty="0" smtClean="0"/>
                        <a:t>ЕД. ИСТОЧНИК</a:t>
                      </a:r>
                      <a:endParaRPr lang="ru-RU" dirty="0"/>
                    </a:p>
                  </a:txBody>
                  <a:tcPr/>
                </a:tc>
                <a:extLst>
                  <a:ext uri="{0D108BD9-81ED-4DB2-BD59-A6C34878D82A}">
                    <a16:rowId xmlns:a16="http://schemas.microsoft.com/office/drawing/2014/main" val="10001"/>
                  </a:ext>
                </a:extLst>
              </a:tr>
              <a:tr h="370840">
                <a:tc>
                  <a:txBody>
                    <a:bodyPr/>
                    <a:lstStyle/>
                    <a:p>
                      <a:pPr algn="ctr"/>
                      <a:r>
                        <a:rPr lang="ru-RU" dirty="0" smtClean="0"/>
                        <a:t>запрет + доп. требование к участникам</a:t>
                      </a:r>
                      <a:endParaRPr lang="ru-RU" dirty="0"/>
                    </a:p>
                  </a:txBody>
                  <a:tcPr/>
                </a:tc>
                <a:tc>
                  <a:txBody>
                    <a:bodyPr/>
                    <a:lstStyle/>
                    <a:p>
                      <a:pPr algn="ctr"/>
                      <a:r>
                        <a:rPr lang="ru-RU" dirty="0" smtClean="0"/>
                        <a:t>запрет</a:t>
                      </a:r>
                      <a:endParaRPr lang="ru-RU" dirty="0"/>
                    </a:p>
                  </a:txBody>
                  <a:tcPr/>
                </a:tc>
                <a:tc>
                  <a:txBody>
                    <a:bodyPr/>
                    <a:lstStyle/>
                    <a:p>
                      <a:pPr algn="ctr"/>
                      <a:r>
                        <a:rPr lang="ru-RU" dirty="0" smtClean="0"/>
                        <a:t>Запрет + условие в контракте об использовании материалов, полуфабрикатов из ЕАЭС при изготовлении</a:t>
                      </a:r>
                      <a:endParaRPr lang="ru-RU"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7141213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484108"/>
            <a:ext cx="8498520" cy="738664"/>
          </a:xfrm>
        </p:spPr>
        <p:txBody>
          <a:bodyPr/>
          <a:lstStyle/>
          <a:p>
            <a:r>
              <a:rPr lang="ru-RU" sz="2400" dirty="0"/>
              <a:t>ОГРАНИЧЕНИЯ ДОПУСКА </a:t>
            </a:r>
            <a:r>
              <a:rPr lang="ru-RU" sz="2400" dirty="0" smtClean="0"/>
              <a:t/>
            </a:r>
            <a:br>
              <a:rPr lang="ru-RU" sz="2400" dirty="0" smtClean="0"/>
            </a:br>
            <a:r>
              <a:rPr lang="ru-RU" sz="2400" dirty="0" smtClean="0"/>
              <a:t>(«</a:t>
            </a:r>
            <a:r>
              <a:rPr lang="ru-RU" sz="2400" dirty="0"/>
              <a:t>3 ЛИШНИЙ»)</a:t>
            </a:r>
          </a:p>
        </p:txBody>
      </p:sp>
      <p:sp>
        <p:nvSpPr>
          <p:cNvPr id="4" name="Прямоугольник 3"/>
          <p:cNvSpPr/>
          <p:nvPr/>
        </p:nvSpPr>
        <p:spPr>
          <a:xfrm>
            <a:off x="3975100" y="1480477"/>
            <a:ext cx="30480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panose="020B0604020202020204" pitchFamily="34" charset="0"/>
                <a:cs typeface="Arial" panose="020B0604020202020204" pitchFamily="34" charset="0"/>
              </a:rPr>
              <a:t>Продукция попадает под действие ПП РФ 102, 1289, 832, </a:t>
            </a:r>
            <a:r>
              <a:rPr lang="ru-RU" dirty="0" smtClean="0">
                <a:latin typeface="Arial" panose="020B0604020202020204" pitchFamily="34" charset="0"/>
                <a:cs typeface="Arial" panose="020B0604020202020204" pitchFamily="34" charset="0"/>
              </a:rPr>
              <a:t>968, 1119?</a:t>
            </a:r>
            <a:endParaRPr lang="ru-RU" dirty="0">
              <a:latin typeface="Arial" panose="020B0604020202020204" pitchFamily="34" charset="0"/>
              <a:cs typeface="Arial" panose="020B0604020202020204" pitchFamily="34" charset="0"/>
            </a:endParaRPr>
          </a:p>
        </p:txBody>
      </p:sp>
      <p:cxnSp>
        <p:nvCxnSpPr>
          <p:cNvPr id="7" name="Прямая со стрелкой 6"/>
          <p:cNvCxnSpPr/>
          <p:nvPr/>
        </p:nvCxnSpPr>
        <p:spPr>
          <a:xfrm>
            <a:off x="7023100" y="1975777"/>
            <a:ext cx="4572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7540500" y="1499712"/>
            <a:ext cx="3152899" cy="95212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600" dirty="0">
                <a:solidFill>
                  <a:schemeClr val="tx1"/>
                </a:solidFill>
                <a:latin typeface="Arial" panose="020B0604020202020204" pitchFamily="34" charset="0"/>
                <a:cs typeface="Arial" panose="020B0604020202020204" pitchFamily="34" charset="0"/>
              </a:rPr>
              <a:t>Ограничения допуска не применяются, </a:t>
            </a:r>
            <a:r>
              <a:rPr lang="ru-RU" sz="1600" i="1" dirty="0">
                <a:solidFill>
                  <a:schemeClr val="tx1"/>
                </a:solidFill>
                <a:latin typeface="Arial" panose="020B0604020202020204" pitchFamily="34" charset="0"/>
                <a:cs typeface="Arial" panose="020B0604020202020204" pitchFamily="34" charset="0"/>
              </a:rPr>
              <a:t>применяем условия допуска (приказ </a:t>
            </a:r>
            <a:r>
              <a:rPr lang="ru-RU" sz="1600" i="1" dirty="0" smtClean="0">
                <a:solidFill>
                  <a:schemeClr val="tx1"/>
                </a:solidFill>
                <a:latin typeface="Arial" panose="020B0604020202020204" pitchFamily="34" charset="0"/>
                <a:cs typeface="Arial" panose="020B0604020202020204" pitchFamily="34" charset="0"/>
              </a:rPr>
              <a:t>126н)</a:t>
            </a:r>
            <a:endParaRPr lang="ru-RU" sz="1600" i="1" dirty="0">
              <a:solidFill>
                <a:schemeClr val="tx1"/>
              </a:solidFill>
              <a:latin typeface="Arial" panose="020B0604020202020204" pitchFamily="34" charset="0"/>
              <a:cs typeface="Arial" panose="020B0604020202020204" pitchFamily="34" charset="0"/>
            </a:endParaRPr>
          </a:p>
        </p:txBody>
      </p:sp>
      <p:cxnSp>
        <p:nvCxnSpPr>
          <p:cNvPr id="13" name="Прямая со стрелкой 12"/>
          <p:cNvCxnSpPr/>
          <p:nvPr/>
        </p:nvCxnSpPr>
        <p:spPr>
          <a:xfrm>
            <a:off x="1765300" y="2717718"/>
            <a:ext cx="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225146" y="1700522"/>
            <a:ext cx="3198586"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chemeClr val="bg1"/>
                </a:solidFill>
                <a:latin typeface="Arial" panose="020B0604020202020204" pitchFamily="34" charset="0"/>
                <a:cs typeface="Arial" panose="020B0604020202020204" pitchFamily="34" charset="0"/>
              </a:rPr>
              <a:t>Подано </a:t>
            </a:r>
            <a:r>
              <a:rPr lang="en-US" sz="1700" dirty="0">
                <a:solidFill>
                  <a:schemeClr val="bg1"/>
                </a:solidFill>
                <a:latin typeface="Arial" panose="020B0604020202020204" pitchFamily="34" charset="0"/>
                <a:cs typeface="Arial" panose="020B0604020202020204" pitchFamily="34" charset="0"/>
              </a:rPr>
              <a:t>≥</a:t>
            </a:r>
            <a:r>
              <a:rPr lang="ru-RU" sz="1700" dirty="0">
                <a:solidFill>
                  <a:schemeClr val="bg1"/>
                </a:solidFill>
                <a:latin typeface="Arial" panose="020B0604020202020204" pitchFamily="34" charset="0"/>
                <a:cs typeface="Arial" panose="020B0604020202020204" pitchFamily="34" charset="0"/>
              </a:rPr>
              <a:t>2 заявок с предложением исключительно отечественной продукции</a:t>
            </a:r>
          </a:p>
        </p:txBody>
      </p:sp>
      <p:sp>
        <p:nvSpPr>
          <p:cNvPr id="16" name="TextBox 15"/>
          <p:cNvSpPr txBox="1"/>
          <p:nvPr/>
        </p:nvSpPr>
        <p:spPr>
          <a:xfrm>
            <a:off x="7014854" y="1563728"/>
            <a:ext cx="762000" cy="369332"/>
          </a:xfrm>
          <a:prstGeom prst="rect">
            <a:avLst/>
          </a:prstGeom>
          <a:noFill/>
        </p:spPr>
        <p:txBody>
          <a:bodyPr wrap="square" rtlCol="0">
            <a:spAutoFit/>
          </a:bodyPr>
          <a:lstStyle/>
          <a:p>
            <a:r>
              <a:rPr lang="ru-RU" b="1" dirty="0">
                <a:solidFill>
                  <a:srgbClr val="FF0000"/>
                </a:solidFill>
              </a:rPr>
              <a:t>НЕТ</a:t>
            </a:r>
          </a:p>
        </p:txBody>
      </p:sp>
      <p:sp>
        <p:nvSpPr>
          <p:cNvPr id="17" name="TextBox 16"/>
          <p:cNvSpPr txBox="1"/>
          <p:nvPr/>
        </p:nvSpPr>
        <p:spPr>
          <a:xfrm>
            <a:off x="3441700" y="1539359"/>
            <a:ext cx="762000" cy="369332"/>
          </a:xfrm>
          <a:prstGeom prst="rect">
            <a:avLst/>
          </a:prstGeom>
          <a:noFill/>
        </p:spPr>
        <p:txBody>
          <a:bodyPr wrap="square" rtlCol="0">
            <a:spAutoFit/>
          </a:bodyPr>
          <a:lstStyle/>
          <a:p>
            <a:r>
              <a:rPr lang="ru-RU" b="1" dirty="0">
                <a:solidFill>
                  <a:srgbClr val="FF0000"/>
                </a:solidFill>
              </a:rPr>
              <a:t>ДА</a:t>
            </a:r>
          </a:p>
        </p:txBody>
      </p:sp>
      <p:sp>
        <p:nvSpPr>
          <p:cNvPr id="19" name="Прямоугольник 18"/>
          <p:cNvSpPr/>
          <p:nvPr/>
        </p:nvSpPr>
        <p:spPr>
          <a:xfrm>
            <a:off x="243114" y="3098718"/>
            <a:ext cx="3198586"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chemeClr val="bg1"/>
                </a:solidFill>
                <a:latin typeface="Arial" panose="020B0604020202020204" pitchFamily="34" charset="0"/>
                <a:cs typeface="Arial" panose="020B0604020202020204" pitchFamily="34" charset="0"/>
              </a:rPr>
              <a:t>Хотя бы в 2 заявках предложена продукция разных производителей?</a:t>
            </a:r>
          </a:p>
        </p:txBody>
      </p:sp>
      <p:cxnSp>
        <p:nvCxnSpPr>
          <p:cNvPr id="20" name="Прямая со стрелкой 19"/>
          <p:cNvCxnSpPr/>
          <p:nvPr/>
        </p:nvCxnSpPr>
        <p:spPr>
          <a:xfrm flipH="1">
            <a:off x="3517900" y="1954708"/>
            <a:ext cx="4572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231900" y="2714625"/>
            <a:ext cx="762000" cy="369332"/>
          </a:xfrm>
          <a:prstGeom prst="rect">
            <a:avLst/>
          </a:prstGeom>
          <a:noFill/>
        </p:spPr>
        <p:txBody>
          <a:bodyPr wrap="square" rtlCol="0">
            <a:spAutoFit/>
          </a:bodyPr>
          <a:lstStyle/>
          <a:p>
            <a:r>
              <a:rPr lang="ru-RU" b="1" dirty="0">
                <a:solidFill>
                  <a:srgbClr val="FF0000"/>
                </a:solidFill>
              </a:rPr>
              <a:t>ДА</a:t>
            </a:r>
          </a:p>
        </p:txBody>
      </p:sp>
      <p:cxnSp>
        <p:nvCxnSpPr>
          <p:cNvPr id="29" name="Прямая соединительная линия 28"/>
          <p:cNvCxnSpPr/>
          <p:nvPr/>
        </p:nvCxnSpPr>
        <p:spPr>
          <a:xfrm>
            <a:off x="3441700" y="2691122"/>
            <a:ext cx="5562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V="1">
            <a:off x="9004300" y="2428506"/>
            <a:ext cx="0" cy="345984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441700" y="2696976"/>
            <a:ext cx="762000" cy="369332"/>
          </a:xfrm>
          <a:prstGeom prst="rect">
            <a:avLst/>
          </a:prstGeom>
          <a:noFill/>
        </p:spPr>
        <p:txBody>
          <a:bodyPr wrap="square" rtlCol="0">
            <a:spAutoFit/>
          </a:bodyPr>
          <a:lstStyle/>
          <a:p>
            <a:r>
              <a:rPr lang="ru-RU" b="1" dirty="0">
                <a:solidFill>
                  <a:srgbClr val="FF0000"/>
                </a:solidFill>
              </a:rPr>
              <a:t>НЕТ</a:t>
            </a:r>
          </a:p>
        </p:txBody>
      </p:sp>
      <p:cxnSp>
        <p:nvCxnSpPr>
          <p:cNvPr id="35" name="Прямая соединительная линия 34"/>
          <p:cNvCxnSpPr/>
          <p:nvPr/>
        </p:nvCxnSpPr>
        <p:spPr>
          <a:xfrm>
            <a:off x="3441700" y="3588575"/>
            <a:ext cx="556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460338" y="3588575"/>
            <a:ext cx="762000" cy="369332"/>
          </a:xfrm>
          <a:prstGeom prst="rect">
            <a:avLst/>
          </a:prstGeom>
          <a:noFill/>
        </p:spPr>
        <p:txBody>
          <a:bodyPr wrap="square" rtlCol="0">
            <a:spAutoFit/>
          </a:bodyPr>
          <a:lstStyle/>
          <a:p>
            <a:r>
              <a:rPr lang="ru-RU" b="1" dirty="0">
                <a:solidFill>
                  <a:srgbClr val="FF0000"/>
                </a:solidFill>
              </a:rPr>
              <a:t>НЕТ</a:t>
            </a:r>
          </a:p>
        </p:txBody>
      </p:sp>
      <p:cxnSp>
        <p:nvCxnSpPr>
          <p:cNvPr id="38" name="Прямая со стрелкой 37"/>
          <p:cNvCxnSpPr/>
          <p:nvPr/>
        </p:nvCxnSpPr>
        <p:spPr>
          <a:xfrm>
            <a:off x="1765300" y="4067280"/>
            <a:ext cx="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243610" y="4066934"/>
            <a:ext cx="521690" cy="369332"/>
          </a:xfrm>
          <a:prstGeom prst="rect">
            <a:avLst/>
          </a:prstGeom>
          <a:noFill/>
        </p:spPr>
        <p:txBody>
          <a:bodyPr wrap="square" rtlCol="0">
            <a:spAutoFit/>
          </a:bodyPr>
          <a:lstStyle/>
          <a:p>
            <a:r>
              <a:rPr lang="ru-RU" b="1" dirty="0">
                <a:solidFill>
                  <a:srgbClr val="FF0000"/>
                </a:solidFill>
              </a:rPr>
              <a:t>ДА</a:t>
            </a:r>
          </a:p>
        </p:txBody>
      </p:sp>
      <p:sp>
        <p:nvSpPr>
          <p:cNvPr id="40" name="Прямоугольник 39"/>
          <p:cNvSpPr/>
          <p:nvPr/>
        </p:nvSpPr>
        <p:spPr>
          <a:xfrm>
            <a:off x="284348" y="4448280"/>
            <a:ext cx="3198586" cy="676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chemeClr val="bg1"/>
                </a:solidFill>
                <a:latin typeface="Arial" panose="020B0604020202020204" pitchFamily="34" charset="0"/>
                <a:cs typeface="Arial" panose="020B0604020202020204" pitchFamily="34" charset="0"/>
              </a:rPr>
              <a:t>Эти заявки соответствуют требованиям документации?</a:t>
            </a:r>
          </a:p>
        </p:txBody>
      </p:sp>
      <p:cxnSp>
        <p:nvCxnSpPr>
          <p:cNvPr id="42" name="Прямая со стрелкой 41"/>
          <p:cNvCxnSpPr/>
          <p:nvPr/>
        </p:nvCxnSpPr>
        <p:spPr>
          <a:xfrm>
            <a:off x="1776763" y="5125480"/>
            <a:ext cx="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255073" y="5125134"/>
            <a:ext cx="521690" cy="369332"/>
          </a:xfrm>
          <a:prstGeom prst="rect">
            <a:avLst/>
          </a:prstGeom>
          <a:noFill/>
        </p:spPr>
        <p:txBody>
          <a:bodyPr wrap="square" rtlCol="0">
            <a:spAutoFit/>
          </a:bodyPr>
          <a:lstStyle/>
          <a:p>
            <a:r>
              <a:rPr lang="ru-RU" b="1" dirty="0">
                <a:solidFill>
                  <a:srgbClr val="FF0000"/>
                </a:solidFill>
              </a:rPr>
              <a:t>ДА</a:t>
            </a:r>
          </a:p>
        </p:txBody>
      </p:sp>
      <p:cxnSp>
        <p:nvCxnSpPr>
          <p:cNvPr id="44" name="Прямая соединительная линия 43"/>
          <p:cNvCxnSpPr/>
          <p:nvPr/>
        </p:nvCxnSpPr>
        <p:spPr>
          <a:xfrm>
            <a:off x="3464132" y="4786707"/>
            <a:ext cx="556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482934" y="4798915"/>
            <a:ext cx="762000" cy="369332"/>
          </a:xfrm>
          <a:prstGeom prst="rect">
            <a:avLst/>
          </a:prstGeom>
          <a:noFill/>
        </p:spPr>
        <p:txBody>
          <a:bodyPr wrap="square" rtlCol="0">
            <a:spAutoFit/>
          </a:bodyPr>
          <a:lstStyle/>
          <a:p>
            <a:r>
              <a:rPr lang="ru-RU" b="1" dirty="0">
                <a:solidFill>
                  <a:srgbClr val="FF0000"/>
                </a:solidFill>
              </a:rPr>
              <a:t>НЕТ</a:t>
            </a:r>
          </a:p>
        </p:txBody>
      </p:sp>
      <p:sp>
        <p:nvSpPr>
          <p:cNvPr id="47" name="Прямоугольник 46"/>
          <p:cNvSpPr/>
          <p:nvPr/>
        </p:nvSpPr>
        <p:spPr>
          <a:xfrm>
            <a:off x="284348" y="5506480"/>
            <a:ext cx="3198586" cy="7895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chemeClr val="bg1"/>
                </a:solidFill>
                <a:latin typeface="Arial" panose="020B0604020202020204" pitchFamily="34" charset="0"/>
                <a:cs typeface="Arial" panose="020B0604020202020204" pitchFamily="34" charset="0"/>
              </a:rPr>
              <a:t>В этих заявках есть подтверждение страны происхождения?</a:t>
            </a:r>
          </a:p>
        </p:txBody>
      </p:sp>
      <p:cxnSp>
        <p:nvCxnSpPr>
          <p:cNvPr id="48" name="Прямая со стрелкой 47"/>
          <p:cNvCxnSpPr/>
          <p:nvPr/>
        </p:nvCxnSpPr>
        <p:spPr>
          <a:xfrm>
            <a:off x="1802245" y="6301261"/>
            <a:ext cx="0" cy="36898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280555" y="6300915"/>
            <a:ext cx="521690" cy="369332"/>
          </a:xfrm>
          <a:prstGeom prst="rect">
            <a:avLst/>
          </a:prstGeom>
          <a:noFill/>
        </p:spPr>
        <p:txBody>
          <a:bodyPr wrap="square" rtlCol="0">
            <a:spAutoFit/>
          </a:bodyPr>
          <a:lstStyle/>
          <a:p>
            <a:r>
              <a:rPr lang="ru-RU" b="1" dirty="0">
                <a:solidFill>
                  <a:srgbClr val="FF0000"/>
                </a:solidFill>
              </a:rPr>
              <a:t>ДА</a:t>
            </a:r>
          </a:p>
        </p:txBody>
      </p:sp>
      <p:cxnSp>
        <p:nvCxnSpPr>
          <p:cNvPr id="50" name="Прямая соединительная линия 49"/>
          <p:cNvCxnSpPr/>
          <p:nvPr/>
        </p:nvCxnSpPr>
        <p:spPr>
          <a:xfrm>
            <a:off x="3441700" y="5888349"/>
            <a:ext cx="556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497943" y="5900557"/>
            <a:ext cx="762000" cy="369332"/>
          </a:xfrm>
          <a:prstGeom prst="rect">
            <a:avLst/>
          </a:prstGeom>
          <a:noFill/>
        </p:spPr>
        <p:txBody>
          <a:bodyPr wrap="square" rtlCol="0">
            <a:spAutoFit/>
          </a:bodyPr>
          <a:lstStyle/>
          <a:p>
            <a:r>
              <a:rPr lang="ru-RU" b="1" dirty="0">
                <a:solidFill>
                  <a:srgbClr val="FF0000"/>
                </a:solidFill>
              </a:rPr>
              <a:t>НЕТ</a:t>
            </a:r>
          </a:p>
        </p:txBody>
      </p:sp>
      <p:sp>
        <p:nvSpPr>
          <p:cNvPr id="53" name="Прямоугольник 52"/>
          <p:cNvSpPr/>
          <p:nvPr/>
        </p:nvSpPr>
        <p:spPr>
          <a:xfrm>
            <a:off x="284348" y="6670247"/>
            <a:ext cx="6159335" cy="708314"/>
          </a:xfrm>
          <a:prstGeom prst="rect">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a:solidFill>
                  <a:schemeClr val="bg1"/>
                </a:solidFill>
                <a:latin typeface="Arial" panose="020B0604020202020204" pitchFamily="34" charset="0"/>
                <a:cs typeface="Arial" panose="020B0604020202020204" pitchFamily="34" charset="0"/>
              </a:rPr>
              <a:t>Отклоняются все иностранные заявки и отечественные без подтверждения страны происхождения</a:t>
            </a:r>
          </a:p>
        </p:txBody>
      </p:sp>
    </p:spTree>
    <p:extLst>
      <p:ext uri="{BB962C8B-B14F-4D97-AF65-F5344CB8AC3E}">
        <p14:creationId xmlns:p14="http://schemas.microsoft.com/office/powerpoint/2010/main" val="181091402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484108"/>
            <a:ext cx="8498520" cy="738664"/>
          </a:xfrm>
        </p:spPr>
        <p:txBody>
          <a:bodyPr/>
          <a:lstStyle/>
          <a:p>
            <a:r>
              <a:rPr lang="ru-RU" sz="2400" dirty="0" smtClean="0"/>
              <a:t>ОГРАНИЧЕНИЯ ДОПУСКА ИНОСТРАННОЙ ПРОДУКЦИИ («ТРЕТИЙ ЛИШНИЙ»)</a:t>
            </a:r>
            <a:endParaRPr lang="ru-RU" sz="2400" dirty="0"/>
          </a:p>
        </p:txBody>
      </p:sp>
      <p:graphicFrame>
        <p:nvGraphicFramePr>
          <p:cNvPr id="4" name="Объект 3"/>
          <p:cNvGraphicFramePr>
            <a:graphicFrameLocks noGrp="1"/>
          </p:cNvGraphicFramePr>
          <p:nvPr>
            <p:ph sz="quarter" idx="10"/>
            <p:extLst/>
          </p:nvPr>
        </p:nvGraphicFramePr>
        <p:xfrm>
          <a:off x="0" y="1396317"/>
          <a:ext cx="10604500" cy="57658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2603500">
                  <a:extLst>
                    <a:ext uri="{9D8B030D-6E8A-4147-A177-3AD203B41FA5}">
                      <a16:colId xmlns:a16="http://schemas.microsoft.com/office/drawing/2014/main" val="20004"/>
                    </a:ext>
                  </a:extLst>
                </a:gridCol>
              </a:tblGrid>
              <a:tr h="370840">
                <a:tc>
                  <a:txBody>
                    <a:bodyPr/>
                    <a:lstStyle/>
                    <a:p>
                      <a:pPr algn="ctr"/>
                      <a:r>
                        <a:rPr lang="ru-RU" sz="1200" dirty="0" smtClean="0">
                          <a:latin typeface="Arial" panose="020B0604020202020204" pitchFamily="34" charset="0"/>
                          <a:cs typeface="Arial" panose="020B0604020202020204" pitchFamily="34" charset="0"/>
                        </a:rPr>
                        <a:t>НПА</a:t>
                      </a:r>
                      <a:endParaRPr lang="ru-RU" sz="1200" dirty="0">
                        <a:latin typeface="Arial" panose="020B0604020202020204" pitchFamily="34" charset="0"/>
                        <a:cs typeface="Arial" panose="020B0604020202020204" pitchFamily="34" charset="0"/>
                      </a:endParaRPr>
                    </a:p>
                  </a:txBody>
                  <a:tcPr/>
                </a:tc>
                <a:tc>
                  <a:txBody>
                    <a:bodyPr/>
                    <a:lstStyle/>
                    <a:p>
                      <a:pPr algn="ctr"/>
                      <a:r>
                        <a:rPr lang="ru-RU" sz="1200" dirty="0" smtClean="0">
                          <a:latin typeface="Arial" panose="020B0604020202020204" pitchFamily="34" charset="0"/>
                          <a:cs typeface="Arial" panose="020B0604020202020204" pitchFamily="34" charset="0"/>
                        </a:rPr>
                        <a:t>Продукция</a:t>
                      </a:r>
                      <a:endParaRPr lang="ru-RU" sz="1200" dirty="0">
                        <a:latin typeface="Arial" panose="020B0604020202020204" pitchFamily="34" charset="0"/>
                        <a:cs typeface="Arial" panose="020B0604020202020204" pitchFamily="34" charset="0"/>
                      </a:endParaRPr>
                    </a:p>
                  </a:txBody>
                  <a:tcPr/>
                </a:tc>
                <a:tc>
                  <a:txBody>
                    <a:bodyPr/>
                    <a:lstStyle/>
                    <a:p>
                      <a:pPr algn="ctr"/>
                      <a:r>
                        <a:rPr lang="ru-RU" sz="1200" dirty="0" smtClean="0">
                          <a:latin typeface="Arial" panose="020B0604020202020204" pitchFamily="34" charset="0"/>
                          <a:cs typeface="Arial" panose="020B0604020202020204" pitchFamily="34" charset="0"/>
                        </a:rPr>
                        <a:t>Не применяется</a:t>
                      </a:r>
                      <a:endParaRPr lang="ru-RU" sz="1200" dirty="0">
                        <a:latin typeface="Arial" panose="020B0604020202020204" pitchFamily="34" charset="0"/>
                        <a:cs typeface="Arial" panose="020B0604020202020204" pitchFamily="34" charset="0"/>
                      </a:endParaRPr>
                    </a:p>
                  </a:txBody>
                  <a:tcPr/>
                </a:tc>
                <a:tc>
                  <a:txBody>
                    <a:bodyPr/>
                    <a:lstStyle/>
                    <a:p>
                      <a:pPr algn="ctr"/>
                      <a:r>
                        <a:rPr lang="ru-RU" sz="1200" dirty="0" smtClean="0">
                          <a:latin typeface="Arial" panose="020B0604020202020204" pitchFamily="34" charset="0"/>
                          <a:cs typeface="Arial" panose="020B0604020202020204" pitchFamily="34" charset="0"/>
                        </a:rPr>
                        <a:t>Формирование лота</a:t>
                      </a:r>
                      <a:endParaRPr lang="ru-RU" sz="1200" dirty="0">
                        <a:latin typeface="Arial" panose="020B0604020202020204" pitchFamily="34" charset="0"/>
                        <a:cs typeface="Arial" panose="020B0604020202020204" pitchFamily="34" charset="0"/>
                      </a:endParaRPr>
                    </a:p>
                  </a:txBody>
                  <a:tcPr/>
                </a:tc>
                <a:tc>
                  <a:txBody>
                    <a:bodyPr/>
                    <a:lstStyle/>
                    <a:p>
                      <a:pPr algn="ctr"/>
                      <a:r>
                        <a:rPr lang="ru-RU" sz="1200" dirty="0" smtClean="0">
                          <a:latin typeface="Arial" panose="020B0604020202020204" pitchFamily="34" charset="0"/>
                          <a:cs typeface="Arial" panose="020B0604020202020204" pitchFamily="34" charset="0"/>
                        </a:rPr>
                        <a:t>Подтверждение страны</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ru-RU" sz="1200" b="1" dirty="0" smtClean="0">
                          <a:solidFill>
                            <a:srgbClr val="FF0000"/>
                          </a:solidFill>
                          <a:latin typeface="Arial" panose="020B0604020202020204" pitchFamily="34" charset="0"/>
                          <a:cs typeface="Arial" panose="020B0604020202020204" pitchFamily="34" charset="0"/>
                        </a:rPr>
                        <a:t>ПП РФ от 22.08.2016 </a:t>
                      </a:r>
                    </a:p>
                    <a:p>
                      <a:r>
                        <a:rPr lang="ru-RU" sz="1200" b="1" dirty="0" smtClean="0">
                          <a:solidFill>
                            <a:srgbClr val="FF0000"/>
                          </a:solidFill>
                          <a:latin typeface="Arial" panose="020B0604020202020204" pitchFamily="34" charset="0"/>
                          <a:cs typeface="Arial" panose="020B0604020202020204" pitchFamily="34" charset="0"/>
                        </a:rPr>
                        <a:t>№ 832</a:t>
                      </a:r>
                      <a:endParaRPr lang="ru-RU" sz="1200" b="1" dirty="0">
                        <a:solidFill>
                          <a:srgbClr val="FF0000"/>
                        </a:solidFill>
                        <a:latin typeface="Arial" panose="020B0604020202020204" pitchFamily="34" charset="0"/>
                        <a:cs typeface="Arial" panose="020B0604020202020204" pitchFamily="34" charset="0"/>
                      </a:endParaRPr>
                    </a:p>
                  </a:txBody>
                  <a:tcPr/>
                </a:tc>
                <a:tc>
                  <a:txBody>
                    <a:bodyPr/>
                    <a:lstStyle/>
                    <a:p>
                      <a:r>
                        <a:rPr lang="ru-RU" sz="1200" b="1" dirty="0" smtClean="0">
                          <a:latin typeface="Arial" panose="020B0604020202020204" pitchFamily="34" charset="0"/>
                          <a:cs typeface="Arial" panose="020B0604020202020204" pitchFamily="34" charset="0"/>
                        </a:rPr>
                        <a:t>Продукты питания </a:t>
                      </a:r>
                      <a:r>
                        <a:rPr lang="ru-RU" sz="1200" dirty="0" smtClean="0">
                          <a:latin typeface="Arial" panose="020B0604020202020204" pitchFamily="34" charset="0"/>
                          <a:cs typeface="Arial" panose="020B0604020202020204" pitchFamily="34" charset="0"/>
                        </a:rPr>
                        <a:t>по перечню </a:t>
                      </a:r>
                      <a:r>
                        <a:rPr lang="ru-RU" sz="1200" i="1" dirty="0" smtClean="0">
                          <a:latin typeface="Arial" panose="020B0604020202020204" pitchFamily="34" charset="0"/>
                          <a:cs typeface="Arial" panose="020B0604020202020204" pitchFamily="34" charset="0"/>
                        </a:rPr>
                        <a:t>(рыба, икра,</a:t>
                      </a:r>
                      <a:r>
                        <a:rPr lang="ru-RU" sz="1200" i="1" baseline="0" dirty="0" smtClean="0">
                          <a:latin typeface="Arial" panose="020B0604020202020204" pitchFamily="34" charset="0"/>
                          <a:cs typeface="Arial" panose="020B0604020202020204" pitchFamily="34" charset="0"/>
                        </a:rPr>
                        <a:t> морепродукты, соль, мясо, субпродукты, молоко и сливки сухие, творог, сыры (кроме </a:t>
                      </a:r>
                      <a:r>
                        <a:rPr lang="ru-RU" sz="1200" i="1" baseline="0" dirty="0" err="1" smtClean="0">
                          <a:latin typeface="Arial" panose="020B0604020202020204" pitchFamily="34" charset="0"/>
                          <a:cs typeface="Arial" panose="020B0604020202020204" pitchFamily="34" charset="0"/>
                        </a:rPr>
                        <a:t>полутвердых</a:t>
                      </a:r>
                      <a:r>
                        <a:rPr lang="ru-RU" sz="1200" i="1" baseline="0" dirty="0" smtClean="0">
                          <a:latin typeface="Arial" panose="020B0604020202020204" pitchFamily="34" charset="0"/>
                          <a:cs typeface="Arial" panose="020B0604020202020204" pitchFamily="34" charset="0"/>
                        </a:rPr>
                        <a:t>), рис, сахар) </a:t>
                      </a:r>
                      <a:endParaRPr lang="ru-RU" sz="1200" i="1" dirty="0">
                        <a:latin typeface="Arial" panose="020B0604020202020204" pitchFamily="34" charset="0"/>
                        <a:cs typeface="Arial" panose="020B0604020202020204" pitchFamily="34" charset="0"/>
                      </a:endParaRPr>
                    </a:p>
                  </a:txBody>
                  <a:tcPr/>
                </a:tc>
                <a:tc rowSpan="4">
                  <a:txBody>
                    <a:bodyPr/>
                    <a:lstStyle/>
                    <a:p>
                      <a:r>
                        <a:rPr lang="ru-RU" sz="1200" dirty="0" smtClean="0">
                          <a:latin typeface="Arial" panose="020B0604020202020204" pitchFamily="34" charset="0"/>
                          <a:cs typeface="Arial" panose="020B0604020202020204" pitchFamily="34" charset="0"/>
                        </a:rPr>
                        <a:t>Заказчиками, осуществляющими деятельность на территории иностранного государства</a:t>
                      </a:r>
                      <a:endParaRPr lang="ru-RU" sz="1200" dirty="0">
                        <a:latin typeface="Arial" panose="020B0604020202020204" pitchFamily="34" charset="0"/>
                        <a:cs typeface="Arial" panose="020B0604020202020204" pitchFamily="34" charset="0"/>
                      </a:endParaRPr>
                    </a:p>
                  </a:txBody>
                  <a:tcPr/>
                </a:tc>
                <a:tc>
                  <a:txBody>
                    <a:bodyPr/>
                    <a:lstStyle/>
                    <a:p>
                      <a:r>
                        <a:rPr lang="ru-RU" sz="1200" dirty="0" smtClean="0">
                          <a:latin typeface="Arial" panose="020B0604020202020204" pitchFamily="34" charset="0"/>
                          <a:cs typeface="Arial" panose="020B0604020202020204" pitchFamily="34" charset="0"/>
                        </a:rPr>
                        <a:t>Формально не влияет на формирование лота</a:t>
                      </a:r>
                      <a:endParaRPr lang="ru-RU" sz="1200" dirty="0">
                        <a:latin typeface="Arial" panose="020B0604020202020204" pitchFamily="34" charset="0"/>
                        <a:cs typeface="Arial" panose="020B0604020202020204" pitchFamily="34" charset="0"/>
                      </a:endParaRPr>
                    </a:p>
                  </a:txBody>
                  <a:tcPr/>
                </a:tc>
                <a:tc>
                  <a:txBody>
                    <a:bodyPr/>
                    <a:lstStyle/>
                    <a:p>
                      <a:r>
                        <a:rPr lang="ru-RU" sz="1200" dirty="0" smtClean="0">
                          <a:latin typeface="Arial" panose="020B0604020202020204" pitchFamily="34" charset="0"/>
                          <a:cs typeface="Arial" panose="020B0604020202020204" pitchFamily="34" charset="0"/>
                        </a:rPr>
                        <a:t>Декларация страны </a:t>
                      </a:r>
                      <a:r>
                        <a:rPr lang="ru-RU" sz="1200" b="1" dirty="0" smtClean="0">
                          <a:latin typeface="Arial" panose="020B0604020202020204" pitchFamily="34" charset="0"/>
                          <a:cs typeface="Arial" panose="020B0604020202020204" pitchFamily="34" charset="0"/>
                        </a:rPr>
                        <a:t>и производителя </a:t>
                      </a:r>
                      <a:r>
                        <a:rPr lang="ru-RU" sz="1200" b="0" dirty="0" smtClean="0">
                          <a:latin typeface="Arial" panose="020B0604020202020204" pitchFamily="34" charset="0"/>
                          <a:cs typeface="Arial" panose="020B0604020202020204" pitchFamily="34" charset="0"/>
                        </a:rPr>
                        <a:t>(2 часть заявки)</a:t>
                      </a:r>
                      <a:endParaRPr lang="ru-RU" sz="1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ru-RU" sz="1200" b="1" dirty="0" smtClean="0">
                          <a:solidFill>
                            <a:srgbClr val="FF0000"/>
                          </a:solidFill>
                          <a:latin typeface="Arial" panose="020B0604020202020204" pitchFamily="34" charset="0"/>
                          <a:cs typeface="Arial" panose="020B0604020202020204" pitchFamily="34" charset="0"/>
                        </a:rPr>
                        <a:t>ПП РФ от 26.09.2016 </a:t>
                      </a:r>
                    </a:p>
                    <a:p>
                      <a:r>
                        <a:rPr lang="ru-RU" sz="1200" b="1" dirty="0" smtClean="0">
                          <a:solidFill>
                            <a:srgbClr val="FF0000"/>
                          </a:solidFill>
                          <a:latin typeface="Arial" panose="020B0604020202020204" pitchFamily="34" charset="0"/>
                          <a:cs typeface="Arial" panose="020B0604020202020204" pitchFamily="34" charset="0"/>
                        </a:rPr>
                        <a:t>№ 968</a:t>
                      </a:r>
                      <a:endParaRPr lang="ru-RU" sz="1200" b="1" dirty="0">
                        <a:solidFill>
                          <a:srgbClr val="FF0000"/>
                        </a:solidFill>
                        <a:latin typeface="Arial" panose="020B0604020202020204" pitchFamily="34" charset="0"/>
                        <a:cs typeface="Arial" panose="020B0604020202020204" pitchFamily="34" charset="0"/>
                      </a:endParaRPr>
                    </a:p>
                  </a:txBody>
                  <a:tcPr/>
                </a:tc>
                <a:tc>
                  <a:txBody>
                    <a:bodyPr/>
                    <a:lstStyle/>
                    <a:p>
                      <a:r>
                        <a:rPr lang="ru-RU" sz="1200" b="1" dirty="0" smtClean="0">
                          <a:latin typeface="Arial" panose="020B0604020202020204" pitchFamily="34" charset="0"/>
                          <a:cs typeface="Arial" panose="020B0604020202020204" pitchFamily="34" charset="0"/>
                        </a:rPr>
                        <a:t>Радиоэлектронная</a:t>
                      </a:r>
                      <a:r>
                        <a:rPr lang="ru-RU" sz="1200" b="1" baseline="0" dirty="0" smtClean="0">
                          <a:latin typeface="Arial" panose="020B0604020202020204" pitchFamily="34" charset="0"/>
                          <a:cs typeface="Arial" panose="020B0604020202020204" pitchFamily="34" charset="0"/>
                        </a:rPr>
                        <a:t> продукция по перечню</a:t>
                      </a:r>
                      <a:endParaRPr lang="ru-RU" sz="1200" dirty="0">
                        <a:latin typeface="Arial" panose="020B0604020202020204" pitchFamily="34" charset="0"/>
                        <a:cs typeface="Arial" panose="020B0604020202020204" pitchFamily="34" charset="0"/>
                      </a:endParaRPr>
                    </a:p>
                  </a:txBody>
                  <a:tcPr/>
                </a:tc>
                <a:tc vMerge="1">
                  <a:txBody>
                    <a:bodyPr/>
                    <a:lstStyle/>
                    <a:p>
                      <a:endParaRPr lang="ru-RU" sz="1600" dirty="0">
                        <a:latin typeface="Arial" panose="020B0604020202020204" pitchFamily="34" charset="0"/>
                        <a:cs typeface="Arial" panose="020B0604020202020204" pitchFamily="34" charset="0"/>
                      </a:endParaRPr>
                    </a:p>
                  </a:txBody>
                  <a:tcPr/>
                </a:tc>
                <a:tc>
                  <a:txBody>
                    <a:bodyPr/>
                    <a:lstStyle/>
                    <a:p>
                      <a:r>
                        <a:rPr lang="ru-RU" sz="1200" dirty="0" smtClean="0">
                          <a:latin typeface="Arial" panose="020B0604020202020204" pitchFamily="34" charset="0"/>
                          <a:cs typeface="Arial" panose="020B0604020202020204" pitchFamily="34" charset="0"/>
                        </a:rPr>
                        <a:t>Нельзя включать в лот вошедшую и не вошедшую продукцию</a:t>
                      </a:r>
                      <a:endParaRPr lang="ru-RU" sz="1200" dirty="0">
                        <a:latin typeface="Arial" panose="020B0604020202020204" pitchFamily="34" charset="0"/>
                        <a:cs typeface="Arial" panose="020B0604020202020204" pitchFamily="34" charset="0"/>
                      </a:endParaRPr>
                    </a:p>
                  </a:txBody>
                  <a:tcPr/>
                </a:tc>
                <a:tc>
                  <a:txBody>
                    <a:bodyPr/>
                    <a:lstStyle/>
                    <a:p>
                      <a:r>
                        <a:rPr lang="ru-RU" sz="1200" dirty="0" smtClean="0">
                          <a:latin typeface="Arial" panose="020B0604020202020204" pitchFamily="34" charset="0"/>
                          <a:cs typeface="Arial" panose="020B0604020202020204" pitchFamily="34" charset="0"/>
                        </a:rPr>
                        <a:t>Копия СПИК / </a:t>
                      </a:r>
                      <a:br>
                        <a:rPr lang="ru-RU" sz="1200" dirty="0" smtClean="0">
                          <a:latin typeface="Arial" panose="020B0604020202020204" pitchFamily="34" charset="0"/>
                          <a:cs typeface="Arial" panose="020B0604020202020204" pitchFamily="34" charset="0"/>
                        </a:rPr>
                      </a:br>
                      <a:r>
                        <a:rPr lang="ru-RU" sz="1200" dirty="0" smtClean="0">
                          <a:latin typeface="Arial" panose="020B0604020202020204" pitchFamily="34" charset="0"/>
                          <a:cs typeface="Arial" panose="020B0604020202020204" pitchFamily="34" charset="0"/>
                        </a:rPr>
                        <a:t>подтверждение МПТ /</a:t>
                      </a:r>
                    </a:p>
                    <a:p>
                      <a:r>
                        <a:rPr lang="ru-RU" sz="1200" dirty="0" smtClean="0">
                          <a:latin typeface="Arial" panose="020B0604020202020204" pitchFamily="34" charset="0"/>
                          <a:cs typeface="Arial" panose="020B0604020202020204" pitchFamily="34" charset="0"/>
                        </a:rPr>
                        <a:t>заключение МПТ о присвоении статуса российского </a:t>
                      </a:r>
                      <a:r>
                        <a:rPr lang="ru-RU" sz="1200" dirty="0" err="1" smtClean="0">
                          <a:latin typeface="Arial" panose="020B0604020202020204" pitchFamily="34" charset="0"/>
                          <a:cs typeface="Arial" panose="020B0604020202020204" pitchFamily="34" charset="0"/>
                        </a:rPr>
                        <a:t>телекомоборудования</a:t>
                      </a:r>
                      <a:r>
                        <a:rPr lang="ru-RU" sz="1200" dirty="0" smtClean="0">
                          <a:latin typeface="Arial" panose="020B0604020202020204" pitchFamily="34" charset="0"/>
                          <a:cs typeface="Arial" panose="020B0604020202020204" pitchFamily="34" charset="0"/>
                        </a:rPr>
                        <a:t> / СТ-1</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ru-RU" sz="1200" b="1" dirty="0" smtClean="0">
                          <a:solidFill>
                            <a:srgbClr val="FF0000"/>
                          </a:solidFill>
                          <a:latin typeface="Arial" panose="020B0604020202020204" pitchFamily="34" charset="0"/>
                          <a:cs typeface="Arial" panose="020B0604020202020204" pitchFamily="34" charset="0"/>
                        </a:rPr>
                        <a:t>ПП РФ от 30.11.2015</a:t>
                      </a:r>
                      <a:r>
                        <a:rPr lang="ru-RU" sz="1200" b="1" baseline="0" dirty="0" smtClean="0">
                          <a:solidFill>
                            <a:srgbClr val="FF0000"/>
                          </a:solidFill>
                          <a:latin typeface="Arial" panose="020B0604020202020204" pitchFamily="34" charset="0"/>
                          <a:cs typeface="Arial" panose="020B0604020202020204" pitchFamily="34" charset="0"/>
                        </a:rPr>
                        <a:t> </a:t>
                      </a:r>
                    </a:p>
                    <a:p>
                      <a:r>
                        <a:rPr lang="ru-RU" sz="1200" b="1" baseline="0" dirty="0" smtClean="0">
                          <a:solidFill>
                            <a:srgbClr val="FF0000"/>
                          </a:solidFill>
                          <a:latin typeface="Arial" panose="020B0604020202020204" pitchFamily="34" charset="0"/>
                          <a:cs typeface="Arial" panose="020B0604020202020204" pitchFamily="34" charset="0"/>
                        </a:rPr>
                        <a:t>№ 1289</a:t>
                      </a:r>
                    </a:p>
                    <a:p>
                      <a:endParaRPr lang="ru-RU" sz="1200" b="1" dirty="0">
                        <a:solidFill>
                          <a:srgbClr val="FF0000"/>
                        </a:solidFill>
                        <a:latin typeface="Arial" panose="020B0604020202020204" pitchFamily="34" charset="0"/>
                        <a:cs typeface="Arial" panose="020B0604020202020204" pitchFamily="34" charset="0"/>
                      </a:endParaRPr>
                    </a:p>
                  </a:txBody>
                  <a:tcPr/>
                </a:tc>
                <a:tc>
                  <a:txBody>
                    <a:bodyPr/>
                    <a:lstStyle/>
                    <a:p>
                      <a:r>
                        <a:rPr lang="ru-RU" sz="1200" b="1" dirty="0" smtClean="0">
                          <a:latin typeface="Arial" panose="020B0604020202020204" pitchFamily="34" charset="0"/>
                          <a:cs typeface="Arial" panose="020B0604020202020204" pitchFamily="34" charset="0"/>
                        </a:rPr>
                        <a:t>Лекарственные препараты,</a:t>
                      </a:r>
                      <a:r>
                        <a:rPr lang="ru-RU" sz="1200" b="1" baseline="0" dirty="0" smtClean="0">
                          <a:latin typeface="Arial" panose="020B0604020202020204" pitchFamily="34" charset="0"/>
                          <a:cs typeface="Arial" panose="020B0604020202020204" pitchFamily="34" charset="0"/>
                        </a:rPr>
                        <a:t> </a:t>
                      </a:r>
                      <a:r>
                        <a:rPr lang="ru-RU" sz="1200" b="1" baseline="0" dirty="0" err="1" smtClean="0">
                          <a:latin typeface="Arial" panose="020B0604020202020204" pitchFamily="34" charset="0"/>
                          <a:cs typeface="Arial" panose="020B0604020202020204" pitchFamily="34" charset="0"/>
                        </a:rPr>
                        <a:t>включенные</a:t>
                      </a:r>
                      <a:r>
                        <a:rPr lang="ru-RU" sz="1200" b="1" baseline="0" dirty="0" smtClean="0">
                          <a:latin typeface="Arial" panose="020B0604020202020204" pitchFamily="34" charset="0"/>
                          <a:cs typeface="Arial" panose="020B0604020202020204" pitchFamily="34" charset="0"/>
                        </a:rPr>
                        <a:t> в перечень ЖНВЛП </a:t>
                      </a:r>
                      <a:r>
                        <a:rPr lang="ru-RU" sz="1200" baseline="0" dirty="0" smtClean="0">
                          <a:latin typeface="Arial" panose="020B0604020202020204" pitchFamily="34" charset="0"/>
                          <a:cs typeface="Arial" panose="020B0604020202020204" pitchFamily="34" charset="0"/>
                        </a:rPr>
                        <a:t>(только </a:t>
                      </a:r>
                      <a:r>
                        <a:rPr lang="ru-RU" sz="1200" baseline="0" dirty="0" err="1" smtClean="0">
                          <a:latin typeface="Arial" panose="020B0604020202020204" pitchFamily="34" charset="0"/>
                          <a:cs typeface="Arial" panose="020B0604020202020204" pitchFamily="34" charset="0"/>
                        </a:rPr>
                        <a:t>монолоты</a:t>
                      </a:r>
                      <a:r>
                        <a:rPr lang="ru-RU" sz="1200" baseline="0" dirty="0" smtClean="0">
                          <a:latin typeface="Arial" panose="020B0604020202020204" pitchFamily="34" charset="0"/>
                          <a:cs typeface="Arial" panose="020B0604020202020204" pitchFamily="34" charset="0"/>
                        </a:rPr>
                        <a:t> - 1 лот = 1 МНН)</a:t>
                      </a:r>
                      <a:endParaRPr lang="ru-RU" sz="1200" dirty="0">
                        <a:latin typeface="Arial" panose="020B0604020202020204" pitchFamily="34" charset="0"/>
                        <a:cs typeface="Arial" panose="020B0604020202020204" pitchFamily="34" charset="0"/>
                      </a:endParaRPr>
                    </a:p>
                  </a:txBody>
                  <a:tcPr/>
                </a:tc>
                <a:tc vMerge="1">
                  <a:txBody>
                    <a:bodyPr/>
                    <a:lstStyle/>
                    <a:p>
                      <a:endParaRPr lang="ru-RU" sz="1600" dirty="0">
                        <a:latin typeface="Arial" panose="020B0604020202020204" pitchFamily="34" charset="0"/>
                        <a:cs typeface="Arial" panose="020B0604020202020204" pitchFamily="34" charset="0"/>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dirty="0" smtClean="0">
                          <a:latin typeface="Arial" panose="020B0604020202020204" pitchFamily="34" charset="0"/>
                          <a:cs typeface="Arial" panose="020B0604020202020204" pitchFamily="34" charset="0"/>
                        </a:rPr>
                        <a:t>Формально не влияет на формирование лота</a:t>
                      </a:r>
                      <a:endParaRPr lang="ru-RU" sz="1200" dirty="0">
                        <a:latin typeface="Arial" panose="020B0604020202020204" pitchFamily="34" charset="0"/>
                        <a:cs typeface="Arial" panose="020B0604020202020204" pitchFamily="34" charset="0"/>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dirty="0" smtClean="0">
                          <a:latin typeface="Arial" panose="020B0604020202020204" pitchFamily="34" charset="0"/>
                          <a:cs typeface="Arial" panose="020B0604020202020204" pitchFamily="34" charset="0"/>
                        </a:rPr>
                        <a:t>СТ-1 –</a:t>
                      </a:r>
                      <a:r>
                        <a:rPr lang="ru-RU" sz="1200" baseline="0" dirty="0" smtClean="0">
                          <a:latin typeface="Arial" panose="020B0604020202020204" pitchFamily="34" charset="0"/>
                          <a:cs typeface="Arial" panose="020B0604020202020204" pitchFamily="34" charset="0"/>
                        </a:rPr>
                        <a:t> под закупку, либо </a:t>
                      </a:r>
                      <a:r>
                        <a:rPr lang="ru-RU" sz="1200" baseline="0" dirty="0" err="1" smtClean="0">
                          <a:latin typeface="Arial" panose="020B0604020202020204" pitchFamily="34" charset="0"/>
                          <a:cs typeface="Arial" panose="020B0604020202020204" pitchFamily="34" charset="0"/>
                        </a:rPr>
                        <a:t>зав.копия</a:t>
                      </a:r>
                      <a:r>
                        <a:rPr lang="ru-RU" sz="1200" baseline="0" dirty="0" smtClean="0">
                          <a:latin typeface="Arial" panose="020B0604020202020204" pitchFamily="34" charset="0"/>
                          <a:cs typeface="Arial" panose="020B0604020202020204" pitchFamily="34" charset="0"/>
                        </a:rPr>
                        <a:t> СТ-1, выданного производителю (до 1 года), либо заключение МПТ по ПП 719</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ru-RU" sz="1200" b="1" dirty="0" smtClean="0">
                          <a:solidFill>
                            <a:srgbClr val="FF0000"/>
                          </a:solidFill>
                          <a:latin typeface="Arial" panose="020B0604020202020204" pitchFamily="34" charset="0"/>
                          <a:cs typeface="Arial" panose="020B0604020202020204" pitchFamily="34" charset="0"/>
                        </a:rPr>
                        <a:t>ПП РФ от 05.02.2015</a:t>
                      </a:r>
                      <a:r>
                        <a:rPr lang="ru-RU" sz="1200" b="1" baseline="0" dirty="0" smtClean="0">
                          <a:solidFill>
                            <a:srgbClr val="FF0000"/>
                          </a:solidFill>
                          <a:latin typeface="Arial" panose="020B0604020202020204" pitchFamily="34" charset="0"/>
                          <a:cs typeface="Arial" panose="020B0604020202020204" pitchFamily="34" charset="0"/>
                        </a:rPr>
                        <a:t> </a:t>
                      </a:r>
                    </a:p>
                    <a:p>
                      <a:r>
                        <a:rPr lang="ru-RU" sz="1200" b="1" baseline="0" dirty="0" smtClean="0">
                          <a:solidFill>
                            <a:srgbClr val="FF0000"/>
                          </a:solidFill>
                          <a:latin typeface="Arial" panose="020B0604020202020204" pitchFamily="34" charset="0"/>
                          <a:cs typeface="Arial" panose="020B0604020202020204" pitchFamily="34" charset="0"/>
                        </a:rPr>
                        <a:t>№ 102</a:t>
                      </a:r>
                      <a:endParaRPr lang="ru-RU" sz="1200" b="1" dirty="0">
                        <a:solidFill>
                          <a:srgbClr val="FF0000"/>
                        </a:solidFill>
                        <a:latin typeface="Arial" panose="020B0604020202020204" pitchFamily="34" charset="0"/>
                        <a:cs typeface="Arial" panose="020B0604020202020204" pitchFamily="34" charset="0"/>
                      </a:endParaRPr>
                    </a:p>
                  </a:txBody>
                  <a:tcPr/>
                </a:tc>
                <a:tc>
                  <a:txBody>
                    <a:bodyPr/>
                    <a:lstStyle/>
                    <a:p>
                      <a:r>
                        <a:rPr lang="ru-RU" sz="1200" b="1" baseline="0" dirty="0" err="1" smtClean="0">
                          <a:latin typeface="Arial" panose="020B0604020202020204" pitchFamily="34" charset="0"/>
                          <a:cs typeface="Arial" panose="020B0604020202020204" pitchFamily="34" charset="0"/>
                        </a:rPr>
                        <a:t>медизделия</a:t>
                      </a:r>
                      <a:r>
                        <a:rPr lang="ru-RU" sz="1200" baseline="0" dirty="0" smtClean="0">
                          <a:latin typeface="Arial" panose="020B0604020202020204" pitchFamily="34" charset="0"/>
                          <a:cs typeface="Arial" panose="020B0604020202020204" pitchFamily="34" charset="0"/>
                        </a:rPr>
                        <a:t> (учитывается и код ОКПД, и наименование вида МИ)</a:t>
                      </a:r>
                      <a:endParaRPr lang="ru-RU" sz="1200" dirty="0">
                        <a:latin typeface="Arial" panose="020B0604020202020204" pitchFamily="34" charset="0"/>
                        <a:cs typeface="Arial" panose="020B0604020202020204" pitchFamily="34" charset="0"/>
                      </a:endParaRPr>
                    </a:p>
                  </a:txBody>
                  <a:tcPr/>
                </a:tc>
                <a:tc vMerge="1">
                  <a:txBody>
                    <a:bodyPr/>
                    <a:lstStyle/>
                    <a:p>
                      <a:endParaRPr lang="ru-RU" sz="1600" dirty="0">
                        <a:latin typeface="Arial" panose="020B0604020202020204" pitchFamily="34" charset="0"/>
                        <a:cs typeface="Arial" panose="020B0604020202020204" pitchFamily="34" charset="0"/>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dirty="0" smtClean="0">
                          <a:latin typeface="Arial" panose="020B0604020202020204" pitchFamily="34" charset="0"/>
                          <a:cs typeface="Arial" panose="020B0604020202020204" pitchFamily="34" charset="0"/>
                        </a:rPr>
                        <a:t>Нельзя включать в лот вошедшую и не вошедшую продукцию</a:t>
                      </a:r>
                      <a:endParaRPr lang="ru-RU" sz="1200" dirty="0">
                        <a:latin typeface="Arial" panose="020B0604020202020204" pitchFamily="34" charset="0"/>
                        <a:cs typeface="Arial" panose="020B0604020202020204" pitchFamily="34" charset="0"/>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dirty="0" smtClean="0">
                          <a:latin typeface="Arial" panose="020B0604020202020204" pitchFamily="34" charset="0"/>
                          <a:cs typeface="Arial" panose="020B0604020202020204" pitchFamily="34" charset="0"/>
                        </a:rPr>
                        <a:t>Приложение 1 - СТ-1 –</a:t>
                      </a:r>
                      <a:r>
                        <a:rPr lang="ru-RU" sz="1200" baseline="0" dirty="0" smtClean="0">
                          <a:latin typeface="Arial" panose="020B0604020202020204" pitchFamily="34" charset="0"/>
                          <a:cs typeface="Arial" panose="020B0604020202020204" pitchFamily="34" charset="0"/>
                        </a:rPr>
                        <a:t> под конкретную закупку, либо </a:t>
                      </a:r>
                      <a:r>
                        <a:rPr lang="ru-RU" sz="1200" baseline="0" dirty="0" err="1" smtClean="0">
                          <a:latin typeface="Arial" panose="020B0604020202020204" pitchFamily="34" charset="0"/>
                          <a:cs typeface="Arial" panose="020B0604020202020204" pitchFamily="34" charset="0"/>
                        </a:rPr>
                        <a:t>зав.копия</a:t>
                      </a:r>
                      <a:r>
                        <a:rPr lang="ru-RU" sz="1200" baseline="0" dirty="0" smtClean="0">
                          <a:latin typeface="Arial" panose="020B0604020202020204" pitchFamily="34" charset="0"/>
                          <a:cs typeface="Arial" panose="020B0604020202020204" pitchFamily="34" charset="0"/>
                        </a:rPr>
                        <a:t> СТ-1, выданного производителю (до 1 года)</a:t>
                      </a:r>
                    </a:p>
                    <a:p>
                      <a:pPr marL="0" marR="0" indent="0" defTabSz="914400" eaLnBrk="1" fontAlgn="auto" latinLnBrk="0" hangingPunct="1">
                        <a:lnSpc>
                          <a:spcPct val="100000"/>
                        </a:lnSpc>
                        <a:spcBef>
                          <a:spcPts val="0"/>
                        </a:spcBef>
                        <a:spcAft>
                          <a:spcPts val="0"/>
                        </a:spcAft>
                        <a:buClrTx/>
                        <a:buSzTx/>
                        <a:buFontTx/>
                        <a:buNone/>
                        <a:tabLst/>
                        <a:defRPr/>
                      </a:pPr>
                      <a:r>
                        <a:rPr lang="ru-RU" sz="1200" baseline="0" dirty="0" smtClean="0">
                          <a:latin typeface="Arial" panose="020B0604020202020204" pitchFamily="34" charset="0"/>
                          <a:cs typeface="Arial" panose="020B0604020202020204" pitchFamily="34" charset="0"/>
                        </a:rPr>
                        <a:t>Приложение 2 – СТ-1 (см. выше) + акт экспертизы ТПП </a:t>
                      </a:r>
                      <a:r>
                        <a:rPr lang="ru-RU" sz="1200" b="1" baseline="0" dirty="0" smtClean="0">
                          <a:latin typeface="Arial" panose="020B0604020202020204" pitchFamily="34" charset="0"/>
                          <a:cs typeface="Arial" panose="020B0604020202020204" pitchFamily="34" charset="0"/>
                        </a:rPr>
                        <a:t>(кроме случаев, уст. ППРФ от 14.08.17 № 967) </a:t>
                      </a:r>
                      <a:endParaRPr lang="ru-RU"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r>
                        <a:rPr lang="ru-RU" sz="1200" b="1" dirty="0" smtClean="0">
                          <a:solidFill>
                            <a:srgbClr val="FF0000"/>
                          </a:solidFill>
                          <a:latin typeface="Arial" panose="020B0604020202020204" pitchFamily="34" charset="0"/>
                          <a:cs typeface="Arial" panose="020B0604020202020204" pitchFamily="34" charset="0"/>
                        </a:rPr>
                        <a:t>ПП РФ от 20.09.2018</a:t>
                      </a:r>
                      <a:r>
                        <a:rPr lang="ru-RU" sz="1200" b="1" baseline="0" dirty="0" smtClean="0">
                          <a:solidFill>
                            <a:srgbClr val="FF0000"/>
                          </a:solidFill>
                          <a:latin typeface="Arial" panose="020B0604020202020204" pitchFamily="34" charset="0"/>
                          <a:cs typeface="Arial" panose="020B0604020202020204" pitchFamily="34" charset="0"/>
                        </a:rPr>
                        <a:t> </a:t>
                      </a:r>
                    </a:p>
                    <a:p>
                      <a:r>
                        <a:rPr lang="ru-RU" sz="1200" b="1" baseline="0" dirty="0" smtClean="0">
                          <a:solidFill>
                            <a:srgbClr val="FF0000"/>
                          </a:solidFill>
                          <a:latin typeface="Arial" panose="020B0604020202020204" pitchFamily="34" charset="0"/>
                          <a:cs typeface="Arial" panose="020B0604020202020204" pitchFamily="34" charset="0"/>
                        </a:rPr>
                        <a:t>№ 1119</a:t>
                      </a:r>
                      <a:endParaRPr lang="ru-RU" sz="1200" b="1" dirty="0" smtClean="0">
                        <a:solidFill>
                          <a:srgbClr val="FF0000"/>
                        </a:solidFill>
                        <a:latin typeface="Arial" panose="020B0604020202020204" pitchFamily="34" charset="0"/>
                        <a:cs typeface="Arial" panose="020B0604020202020204" pitchFamily="34" charset="0"/>
                      </a:endParaRPr>
                    </a:p>
                    <a:p>
                      <a:endParaRPr lang="ru-RU" sz="1200" b="1" dirty="0">
                        <a:solidFill>
                          <a:srgbClr val="FF0000"/>
                        </a:solidFill>
                        <a:latin typeface="Arial" panose="020B0604020202020204" pitchFamily="34" charset="0"/>
                        <a:cs typeface="Arial" panose="020B0604020202020204" pitchFamily="34" charset="0"/>
                      </a:endParaRPr>
                    </a:p>
                  </a:txBody>
                  <a:tcPr/>
                </a:tc>
                <a:tc>
                  <a:txBody>
                    <a:bodyPr/>
                    <a:lstStyle/>
                    <a:p>
                      <a:r>
                        <a:rPr lang="ru-RU" sz="1200" dirty="0" smtClean="0">
                          <a:latin typeface="Arial" panose="020B0604020202020204" pitchFamily="34" charset="0"/>
                          <a:cs typeface="Arial" panose="020B0604020202020204" pitchFamily="34" charset="0"/>
                        </a:rPr>
                        <a:t>Спортивное</a:t>
                      </a:r>
                      <a:r>
                        <a:rPr lang="ru-RU" sz="1200" baseline="0" dirty="0" smtClean="0">
                          <a:latin typeface="Arial" panose="020B0604020202020204" pitchFamily="34" charset="0"/>
                          <a:cs typeface="Arial" panose="020B0604020202020204" pitchFamily="34" charset="0"/>
                        </a:rPr>
                        <a:t> огнестрельное нарезное оружие, патроны и боеприпасы </a:t>
                      </a:r>
                      <a:endParaRPr lang="ru-RU" sz="1200" dirty="0">
                        <a:latin typeface="Arial" panose="020B0604020202020204" pitchFamily="34" charset="0"/>
                        <a:cs typeface="Arial" panose="020B0604020202020204" pitchFamily="34" charset="0"/>
                      </a:endParaRPr>
                    </a:p>
                  </a:txBody>
                  <a:tcPr/>
                </a:tc>
                <a:tc>
                  <a:txBody>
                    <a:bodyPr/>
                    <a:lstStyle/>
                    <a:p>
                      <a:r>
                        <a:rPr lang="ru-RU" sz="1200" dirty="0" smtClean="0">
                          <a:latin typeface="Arial" panose="020B0604020202020204" pitchFamily="34" charset="0"/>
                          <a:cs typeface="Arial" panose="020B0604020202020204" pitchFamily="34" charset="0"/>
                        </a:rPr>
                        <a:t>+ для достижения высших достижений в спорте, </a:t>
                      </a:r>
                      <a:r>
                        <a:rPr lang="ru-RU" sz="1200" dirty="0" err="1" smtClean="0">
                          <a:latin typeface="Arial" panose="020B0604020202020204" pitchFamily="34" charset="0"/>
                          <a:cs typeface="Arial" panose="020B0604020202020204" pitchFamily="34" charset="0"/>
                        </a:rPr>
                        <a:t>зап.</a:t>
                      </a:r>
                      <a:r>
                        <a:rPr lang="ru-RU" sz="1200" dirty="0" smtClean="0">
                          <a:latin typeface="Arial" panose="020B0604020202020204" pitchFamily="34" charset="0"/>
                          <a:cs typeface="Arial" panose="020B0604020202020204" pitchFamily="34" charset="0"/>
                        </a:rPr>
                        <a:t> частей к уже купленному иностранному оружию</a:t>
                      </a:r>
                      <a:endParaRPr lang="ru-RU" sz="1200" dirty="0">
                        <a:latin typeface="Arial" panose="020B0604020202020204" pitchFamily="34" charset="0"/>
                        <a:cs typeface="Arial" panose="020B0604020202020204" pitchFamily="34" charset="0"/>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dirty="0" smtClean="0">
                          <a:latin typeface="Arial" panose="020B0604020202020204" pitchFamily="34" charset="0"/>
                          <a:cs typeface="Arial" panose="020B0604020202020204" pitchFamily="34" charset="0"/>
                        </a:rPr>
                        <a:t>Формально не влияет на формирование лота</a:t>
                      </a:r>
                      <a:endParaRPr lang="ru-RU" sz="1200" dirty="0">
                        <a:latin typeface="Arial" panose="020B0604020202020204" pitchFamily="34" charset="0"/>
                        <a:cs typeface="Arial" panose="020B0604020202020204" pitchFamily="34" charset="0"/>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dirty="0" smtClean="0">
                          <a:latin typeface="Arial" panose="020B0604020202020204" pitchFamily="34" charset="0"/>
                          <a:cs typeface="Arial" panose="020B0604020202020204" pitchFamily="34" charset="0"/>
                        </a:rPr>
                        <a:t>СТ-1</a:t>
                      </a:r>
                      <a:r>
                        <a:rPr lang="ru-RU" sz="1200" baseline="0" dirty="0" smtClean="0">
                          <a:latin typeface="Arial" panose="020B0604020202020204" pitchFamily="34" charset="0"/>
                          <a:cs typeface="Arial" panose="020B0604020202020204" pitchFamily="34" charset="0"/>
                        </a:rPr>
                        <a:t> </a:t>
                      </a:r>
                      <a:r>
                        <a:rPr lang="en-US" sz="1200" baseline="0" dirty="0" smtClean="0">
                          <a:latin typeface="Arial" panose="020B0604020202020204" pitchFamily="34" charset="0"/>
                          <a:cs typeface="Arial" panose="020B0604020202020204" pitchFamily="34" charset="0"/>
                        </a:rPr>
                        <a:t>/ </a:t>
                      </a:r>
                      <a:r>
                        <a:rPr lang="ru-RU" sz="1200" baseline="0" dirty="0" smtClean="0">
                          <a:latin typeface="Arial" panose="020B0604020202020204" pitchFamily="34" charset="0"/>
                          <a:cs typeface="Arial" panose="020B0604020202020204" pitchFamily="34" charset="0"/>
                        </a:rPr>
                        <a:t>заключение МПТ о подтверждении производства на территории РФ</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10" name="TextBox 9"/>
          <p:cNvSpPr txBox="1"/>
          <p:nvPr/>
        </p:nvSpPr>
        <p:spPr>
          <a:xfrm>
            <a:off x="392953" y="2486025"/>
            <a:ext cx="1219200" cy="276999"/>
          </a:xfrm>
          <a:prstGeom prst="rect">
            <a:avLst/>
          </a:prstGeom>
          <a:noFill/>
        </p:spPr>
        <p:txBody>
          <a:bodyPr wrap="square" rtlCol="0">
            <a:spAutoFit/>
          </a:bodyPr>
          <a:lstStyle/>
          <a:p>
            <a:r>
              <a:rPr lang="ru-RU" sz="1200" i="1" dirty="0" smtClean="0">
                <a:latin typeface="Arial" panose="020B0604020202020204" pitchFamily="34" charset="0"/>
                <a:cs typeface="Arial" panose="020B0604020202020204" pitchFamily="34" charset="0"/>
              </a:rPr>
              <a:t>РФ+ЕАЭС</a:t>
            </a:r>
            <a:endParaRPr lang="ru-RU" sz="1200" i="1" dirty="0">
              <a:latin typeface="Arial" panose="020B0604020202020204" pitchFamily="34" charset="0"/>
              <a:cs typeface="Arial" panose="020B0604020202020204" pitchFamily="34" charset="0"/>
            </a:endParaRPr>
          </a:p>
        </p:txBody>
      </p:sp>
      <p:sp>
        <p:nvSpPr>
          <p:cNvPr id="6" name="TextBox 5"/>
          <p:cNvSpPr txBox="1"/>
          <p:nvPr/>
        </p:nvSpPr>
        <p:spPr>
          <a:xfrm>
            <a:off x="333936" y="4590704"/>
            <a:ext cx="1219200" cy="276999"/>
          </a:xfrm>
          <a:prstGeom prst="rect">
            <a:avLst/>
          </a:prstGeom>
          <a:noFill/>
        </p:spPr>
        <p:txBody>
          <a:bodyPr wrap="square" rtlCol="0">
            <a:spAutoFit/>
          </a:bodyPr>
          <a:lstStyle/>
          <a:p>
            <a:r>
              <a:rPr lang="ru-RU" sz="1200" i="1" dirty="0" smtClean="0">
                <a:latin typeface="Arial" panose="020B0604020202020204" pitchFamily="34" charset="0"/>
                <a:cs typeface="Arial" panose="020B0604020202020204" pitchFamily="34" charset="0"/>
              </a:rPr>
              <a:t>РФ+ЕАЭС</a:t>
            </a:r>
            <a:endParaRPr lang="ru-RU" sz="1200" i="1" dirty="0">
              <a:latin typeface="Arial" panose="020B0604020202020204" pitchFamily="34" charset="0"/>
              <a:cs typeface="Arial" panose="020B0604020202020204" pitchFamily="34" charset="0"/>
            </a:endParaRPr>
          </a:p>
        </p:txBody>
      </p:sp>
      <p:sp>
        <p:nvSpPr>
          <p:cNvPr id="7" name="TextBox 6"/>
          <p:cNvSpPr txBox="1"/>
          <p:nvPr/>
        </p:nvSpPr>
        <p:spPr>
          <a:xfrm>
            <a:off x="314210" y="6885118"/>
            <a:ext cx="1219200" cy="276999"/>
          </a:xfrm>
          <a:prstGeom prst="rect">
            <a:avLst/>
          </a:prstGeom>
          <a:noFill/>
        </p:spPr>
        <p:txBody>
          <a:bodyPr wrap="square" rtlCol="0">
            <a:spAutoFit/>
          </a:bodyPr>
          <a:lstStyle/>
          <a:p>
            <a:r>
              <a:rPr lang="ru-RU" sz="1200" i="1" dirty="0" smtClean="0">
                <a:latin typeface="Arial" panose="020B0604020202020204" pitchFamily="34" charset="0"/>
                <a:cs typeface="Arial" panose="020B0604020202020204" pitchFamily="34" charset="0"/>
              </a:rPr>
              <a:t>РФ+ЕАЭС</a:t>
            </a:r>
            <a:endParaRPr lang="ru-RU" sz="1200" i="1" dirty="0">
              <a:latin typeface="Arial" panose="020B0604020202020204" pitchFamily="34" charset="0"/>
              <a:cs typeface="Arial" panose="020B0604020202020204" pitchFamily="34" charset="0"/>
            </a:endParaRPr>
          </a:p>
        </p:txBody>
      </p:sp>
      <p:sp>
        <p:nvSpPr>
          <p:cNvPr id="8" name="TextBox 7"/>
          <p:cNvSpPr txBox="1"/>
          <p:nvPr/>
        </p:nvSpPr>
        <p:spPr>
          <a:xfrm>
            <a:off x="339912" y="5610225"/>
            <a:ext cx="1219200" cy="276999"/>
          </a:xfrm>
          <a:prstGeom prst="rect">
            <a:avLst/>
          </a:prstGeom>
          <a:noFill/>
        </p:spPr>
        <p:txBody>
          <a:bodyPr wrap="square" rtlCol="0">
            <a:spAutoFit/>
          </a:bodyPr>
          <a:lstStyle/>
          <a:p>
            <a:r>
              <a:rPr lang="ru-RU" sz="1200" i="1" dirty="0" smtClean="0">
                <a:latin typeface="Arial" panose="020B0604020202020204" pitchFamily="34" charset="0"/>
                <a:cs typeface="Arial" panose="020B0604020202020204" pitchFamily="34" charset="0"/>
              </a:rPr>
              <a:t>РФ+ЕАЭС</a:t>
            </a:r>
            <a:endParaRPr lang="ru-RU" sz="1200" i="1" dirty="0">
              <a:latin typeface="Arial" panose="020B0604020202020204" pitchFamily="34" charset="0"/>
              <a:cs typeface="Arial" panose="020B0604020202020204" pitchFamily="34" charset="0"/>
            </a:endParaRPr>
          </a:p>
        </p:txBody>
      </p:sp>
      <p:sp>
        <p:nvSpPr>
          <p:cNvPr id="9" name="TextBox 8"/>
          <p:cNvSpPr txBox="1"/>
          <p:nvPr/>
        </p:nvSpPr>
        <p:spPr>
          <a:xfrm>
            <a:off x="241300" y="3705225"/>
            <a:ext cx="1219200" cy="276999"/>
          </a:xfrm>
          <a:prstGeom prst="rect">
            <a:avLst/>
          </a:prstGeom>
          <a:noFill/>
        </p:spPr>
        <p:txBody>
          <a:bodyPr wrap="square" rtlCol="0">
            <a:spAutoFit/>
          </a:bodyPr>
          <a:lstStyle/>
          <a:p>
            <a:r>
              <a:rPr lang="ru-RU" sz="1200" i="1" dirty="0" smtClean="0">
                <a:latin typeface="Arial" panose="020B0604020202020204" pitchFamily="34" charset="0"/>
                <a:cs typeface="Arial" panose="020B0604020202020204" pitchFamily="34" charset="0"/>
              </a:rPr>
              <a:t>РФ+ЕАЭС</a:t>
            </a:r>
            <a:endParaRPr lang="ru-RU"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32130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2F1C6D-3FE4-4A4C-BE9A-08BC39836CA7}"/>
              </a:ext>
            </a:extLst>
          </p:cNvPr>
          <p:cNvSpPr>
            <a:spLocks noGrp="1"/>
          </p:cNvSpPr>
          <p:nvPr>
            <p:ph type="title"/>
          </p:nvPr>
        </p:nvSpPr>
        <p:spPr>
          <a:xfrm>
            <a:off x="1765299" y="484109"/>
            <a:ext cx="8498520" cy="738664"/>
          </a:xfrm>
        </p:spPr>
        <p:txBody>
          <a:bodyPr/>
          <a:lstStyle/>
          <a:p>
            <a:r>
              <a:rPr lang="ru-RU" sz="2400" dirty="0">
                <a:latin typeface="Arial" panose="020B0604020202020204" pitchFamily="34" charset="0"/>
                <a:cs typeface="Arial" panose="020B0604020202020204" pitchFamily="34" charset="0"/>
              </a:rPr>
              <a:t>ПОСТАНОВЛЕНИЕ ПРАВИТЕЛЬСТВА РФ </a:t>
            </a:r>
            <a:br>
              <a:rPr lang="ru-RU" sz="2400" dirty="0">
                <a:latin typeface="Arial" panose="020B0604020202020204" pitchFamily="34" charset="0"/>
                <a:cs typeface="Arial" panose="020B0604020202020204" pitchFamily="34" charset="0"/>
              </a:rPr>
            </a:br>
            <a:r>
              <a:rPr lang="ru-RU" sz="2400" dirty="0">
                <a:latin typeface="Arial" panose="020B0604020202020204" pitchFamily="34" charset="0"/>
                <a:cs typeface="Arial" panose="020B0604020202020204" pitchFamily="34" charset="0"/>
              </a:rPr>
              <a:t>ОТ 04.12.2017 № 1469 </a:t>
            </a:r>
            <a:r>
              <a:rPr lang="en-US" sz="2400" dirty="0">
                <a:latin typeface="Arial" panose="020B0604020202020204" pitchFamily="34" charset="0"/>
                <a:cs typeface="Arial" panose="020B0604020202020204" pitchFamily="34" charset="0"/>
              </a:rPr>
              <a:t>– </a:t>
            </a:r>
            <a:r>
              <a:rPr lang="en-US" sz="2400" u="sng" dirty="0">
                <a:solidFill>
                  <a:srgbClr val="FF0000"/>
                </a:solidFill>
                <a:latin typeface="Arial" panose="020B0604020202020204" pitchFamily="34" charset="0"/>
                <a:cs typeface="Arial" panose="020B0604020202020204" pitchFamily="34" charset="0"/>
              </a:rPr>
              <a:t>c 14.12.2017 </a:t>
            </a:r>
            <a:r>
              <a:rPr lang="ru-RU" sz="2400" u="sng" dirty="0">
                <a:solidFill>
                  <a:srgbClr val="FF0000"/>
                </a:solidFill>
                <a:latin typeface="Arial" panose="020B0604020202020204" pitchFamily="34" charset="0"/>
                <a:cs typeface="Arial" panose="020B0604020202020204" pitchFamily="34" charset="0"/>
              </a:rPr>
              <a:t>по </a:t>
            </a:r>
            <a:r>
              <a:rPr lang="ru-RU" u="sng" dirty="0" smtClean="0">
                <a:solidFill>
                  <a:srgbClr val="FF0000"/>
                </a:solidFill>
              </a:rPr>
              <a:t>14</a:t>
            </a:r>
            <a:r>
              <a:rPr lang="ru-RU" sz="2400" u="sng" dirty="0" smtClean="0">
                <a:solidFill>
                  <a:srgbClr val="FF0000"/>
                </a:solidFill>
                <a:latin typeface="Arial" panose="020B0604020202020204" pitchFamily="34" charset="0"/>
                <a:cs typeface="Arial" panose="020B0604020202020204" pitchFamily="34" charset="0"/>
              </a:rPr>
              <a:t>.12.2019</a:t>
            </a:r>
            <a:endParaRPr lang="ru-RU" sz="2400" u="sng" dirty="0">
              <a:solidFill>
                <a:srgbClr val="FF000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5984FCE5-7FCC-488C-9D1F-5549EC882471}"/>
              </a:ext>
            </a:extLst>
          </p:cNvPr>
          <p:cNvSpPr>
            <a:spLocks noGrp="1"/>
          </p:cNvSpPr>
          <p:nvPr>
            <p:ph sz="quarter" idx="10"/>
          </p:nvPr>
        </p:nvSpPr>
        <p:spPr/>
        <p:txBody>
          <a:bodyPr/>
          <a:lstStyle/>
          <a:p>
            <a:r>
              <a:rPr lang="ru-RU" dirty="0">
                <a:latin typeface="Arial" panose="020B0604020202020204" pitchFamily="34" charset="0"/>
                <a:cs typeface="Arial" panose="020B0604020202020204" pitchFamily="34" charset="0"/>
              </a:rPr>
              <a:t>Правило «</a:t>
            </a:r>
            <a:r>
              <a:rPr lang="ru-RU" b="1" dirty="0">
                <a:solidFill>
                  <a:srgbClr val="FF0000"/>
                </a:solidFill>
                <a:latin typeface="Arial" panose="020B0604020202020204" pitchFamily="34" charset="0"/>
                <a:cs typeface="Arial" panose="020B0604020202020204" pitchFamily="34" charset="0"/>
              </a:rPr>
              <a:t>ВТОРОЙ ЛИШНИЙ</a:t>
            </a:r>
            <a:r>
              <a:rPr lang="ru-RU" dirty="0">
                <a:latin typeface="Arial" panose="020B0604020202020204" pitchFamily="34" charset="0"/>
                <a:cs typeface="Arial" panose="020B0604020202020204" pitchFamily="34" charset="0"/>
              </a:rPr>
              <a:t>» по:</a:t>
            </a:r>
          </a:p>
          <a:p>
            <a:pPr marL="285750" indent="-285750">
              <a:buFont typeface="Wingdings" panose="05000000000000000000" pitchFamily="2" charset="2"/>
              <a:buChar char="ü"/>
            </a:pPr>
            <a:r>
              <a:rPr lang="ru-RU" dirty="0">
                <a:latin typeface="Arial" panose="020B0604020202020204" pitchFamily="34" charset="0"/>
                <a:cs typeface="Arial" panose="020B0604020202020204" pitchFamily="34" charset="0"/>
              </a:rPr>
              <a:t>стентов для коронарных артерий металлических непокрытых, </a:t>
            </a:r>
          </a:p>
          <a:p>
            <a:pPr marL="285750" indent="-285750">
              <a:buFont typeface="Wingdings" panose="05000000000000000000" pitchFamily="2" charset="2"/>
              <a:buChar char="ü"/>
            </a:pPr>
            <a:r>
              <a:rPr lang="ru-RU" dirty="0" err="1">
                <a:latin typeface="Arial" panose="020B0604020202020204" pitchFamily="34" charset="0"/>
                <a:cs typeface="Arial" panose="020B0604020202020204" pitchFamily="34" charset="0"/>
              </a:rPr>
              <a:t>стентов</a:t>
            </a:r>
            <a:r>
              <a:rPr lang="ru-RU" dirty="0">
                <a:latin typeface="Arial" panose="020B0604020202020204" pitchFamily="34" charset="0"/>
                <a:cs typeface="Arial" panose="020B0604020202020204" pitchFamily="34" charset="0"/>
              </a:rPr>
              <a:t> для коронарных артерий, выделяющих лекарственное средство </a:t>
            </a:r>
          </a:p>
          <a:p>
            <a:pPr marL="285750" indent="-285750">
              <a:buFont typeface="Wingdings" panose="05000000000000000000" pitchFamily="2" charset="2"/>
              <a:buChar char="ü"/>
            </a:pPr>
            <a:r>
              <a:rPr lang="ru-RU" dirty="0">
                <a:latin typeface="Arial" panose="020B0604020202020204" pitchFamily="34" charset="0"/>
                <a:cs typeface="Arial" panose="020B0604020202020204" pitchFamily="34" charset="0"/>
              </a:rPr>
              <a:t>катетерам баллонным стандартным для коронарной ангиопластики, </a:t>
            </a:r>
          </a:p>
          <a:p>
            <a:pPr marL="285750" indent="-285750">
              <a:buFont typeface="Wingdings" panose="05000000000000000000" pitchFamily="2" charset="2"/>
              <a:buChar char="ü"/>
            </a:pPr>
            <a:r>
              <a:rPr lang="ru-RU" dirty="0">
                <a:latin typeface="Arial" panose="020B0604020202020204" pitchFamily="34" charset="0"/>
                <a:cs typeface="Arial" panose="020B0604020202020204" pitchFamily="34" charset="0"/>
              </a:rPr>
              <a:t>катетерам аспирационным для эмболэктомии (</a:t>
            </a:r>
            <a:r>
              <a:rPr lang="ru-RU" dirty="0" err="1">
                <a:latin typeface="Arial" panose="020B0604020202020204" pitchFamily="34" charset="0"/>
                <a:cs typeface="Arial" panose="020B0604020202020204" pitchFamily="34" charset="0"/>
              </a:rPr>
              <a:t>тромбэктомии</a:t>
            </a:r>
            <a:r>
              <a:rPr lang="ru-RU"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ü"/>
            </a:pPr>
            <a:endParaRPr lang="ru-RU" dirty="0">
              <a:latin typeface="Arial" panose="020B0604020202020204" pitchFamily="34" charset="0"/>
              <a:cs typeface="Arial" panose="020B0604020202020204" pitchFamily="34" charset="0"/>
            </a:endParaRPr>
          </a:p>
          <a:p>
            <a:r>
              <a:rPr lang="ru-RU" b="1" dirty="0">
                <a:latin typeface="Arial" panose="020B0604020202020204" pitchFamily="34" charset="0"/>
                <a:cs typeface="Arial" panose="020B0604020202020204" pitchFamily="34" charset="0"/>
              </a:rPr>
              <a:t>Если есть 1 заявка с российской продукцией, все иностранные (в </a:t>
            </a:r>
            <a:r>
              <a:rPr lang="ru-RU" b="1" dirty="0" err="1">
                <a:latin typeface="Arial" panose="020B0604020202020204" pitchFamily="34" charset="0"/>
                <a:cs typeface="Arial" panose="020B0604020202020204" pitchFamily="34" charset="0"/>
              </a:rPr>
              <a:t>т.ч.ЕАЭС</a:t>
            </a:r>
            <a:r>
              <a:rPr lang="ru-RU" b="1" dirty="0">
                <a:latin typeface="Arial" panose="020B0604020202020204" pitchFamily="34" charset="0"/>
                <a:cs typeface="Arial" panose="020B0604020202020204" pitchFamily="34" charset="0"/>
              </a:rPr>
              <a:t>) заявки отклоняются</a:t>
            </a:r>
          </a:p>
          <a:p>
            <a:pPr>
              <a:tabLst>
                <a:tab pos="4125913" algn="l"/>
              </a:tabLst>
            </a:pPr>
            <a:endParaRPr lang="ru-RU" dirty="0">
              <a:latin typeface="Arial" panose="020B0604020202020204" pitchFamily="34" charset="0"/>
              <a:cs typeface="Arial" panose="020B0604020202020204" pitchFamily="34" charset="0"/>
            </a:endParaRPr>
          </a:p>
          <a:p>
            <a:pPr>
              <a:tabLst>
                <a:tab pos="4125913" algn="l"/>
              </a:tabLst>
            </a:pPr>
            <a:r>
              <a:rPr lang="ru-RU" b="1" u="sng" dirty="0">
                <a:solidFill>
                  <a:srgbClr val="FF0000"/>
                </a:solidFill>
                <a:latin typeface="Arial" panose="020B0604020202020204" pitchFamily="34" charset="0"/>
                <a:cs typeface="Arial" panose="020B0604020202020204" pitchFamily="34" charset="0"/>
              </a:rPr>
              <a:t>Подтверждение страны происхождения:</a:t>
            </a:r>
          </a:p>
          <a:p>
            <a:pPr marL="285750" indent="-285750">
              <a:buFont typeface="Wingdings" panose="05000000000000000000" pitchFamily="2" charset="2"/>
              <a:buChar char="Ø"/>
              <a:tabLst>
                <a:tab pos="4125913" algn="l"/>
              </a:tabLst>
            </a:pPr>
            <a:r>
              <a:rPr lang="ru-RU" dirty="0">
                <a:latin typeface="Arial" panose="020B0604020202020204" pitchFamily="34" charset="0"/>
                <a:cs typeface="Arial" panose="020B0604020202020204" pitchFamily="34" charset="0"/>
              </a:rPr>
              <a:t>Сертификат СТ-1</a:t>
            </a:r>
          </a:p>
          <a:p>
            <a:pPr marL="285750" indent="-285750">
              <a:buFont typeface="Wingdings" panose="05000000000000000000" pitchFamily="2" charset="2"/>
              <a:buChar char="Ø"/>
              <a:tabLst>
                <a:tab pos="4125913" algn="l"/>
              </a:tabLst>
            </a:pPr>
            <a:r>
              <a:rPr lang="ru-RU" dirty="0">
                <a:latin typeface="Arial" panose="020B0604020202020204" pitchFamily="34" charset="0"/>
                <a:cs typeface="Arial" panose="020B0604020202020204" pitchFamily="34" charset="0"/>
              </a:rPr>
              <a:t>Выданное Минпромторгом России подтверждение производства либо заключение о подтверждении производства</a:t>
            </a:r>
          </a:p>
          <a:p>
            <a:pPr marL="285750" indent="-285750">
              <a:buFont typeface="Wingdings" panose="05000000000000000000" pitchFamily="2" charset="2"/>
              <a:buChar char="Ø"/>
              <a:tabLst>
                <a:tab pos="4125913" algn="l"/>
              </a:tabLst>
            </a:pPr>
            <a:endParaRPr lang="ru-RU"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tabLst>
                <a:tab pos="4125913" algn="l"/>
              </a:tabLst>
            </a:pPr>
            <a:endParaRPr lang="ru-RU" dirty="0">
              <a:latin typeface="Arial" panose="020B0604020202020204" pitchFamily="34" charset="0"/>
              <a:cs typeface="Arial" panose="020B0604020202020204" pitchFamily="34" charset="0"/>
            </a:endParaRPr>
          </a:p>
          <a:p>
            <a:pPr>
              <a:tabLst>
                <a:tab pos="4125913" algn="l"/>
              </a:tabLst>
            </a:pPr>
            <a:r>
              <a:rPr lang="ru-RU" dirty="0">
                <a:latin typeface="Arial" panose="020B0604020202020204" pitchFamily="34" charset="0"/>
                <a:cs typeface="Arial" panose="020B0604020202020204" pitchFamily="34" charset="0"/>
              </a:rPr>
              <a:t>!!! Нельзя включать в один лот разные виды </a:t>
            </a:r>
            <a:r>
              <a:rPr lang="ru-RU" dirty="0" err="1">
                <a:latin typeface="Arial" panose="020B0604020202020204" pitchFamily="34" charset="0"/>
                <a:cs typeface="Arial" panose="020B0604020202020204" pitchFamily="34" charset="0"/>
              </a:rPr>
              <a:t>стентов</a:t>
            </a:r>
            <a:r>
              <a:rPr lang="ru-RU" dirty="0">
                <a:latin typeface="Arial" panose="020B0604020202020204" pitchFamily="34" charset="0"/>
                <a:cs typeface="Arial" panose="020B0604020202020204" pitchFamily="34" charset="0"/>
              </a:rPr>
              <a:t> и катетеров, а также </a:t>
            </a:r>
            <a:r>
              <a:rPr lang="ru-RU" dirty="0" err="1">
                <a:latin typeface="Arial" panose="020B0604020202020204" pitchFamily="34" charset="0"/>
                <a:cs typeface="Arial" panose="020B0604020202020204" pitchFamily="34" charset="0"/>
              </a:rPr>
              <a:t>стенты</a:t>
            </a:r>
            <a:r>
              <a:rPr lang="ru-RU" dirty="0">
                <a:latin typeface="Arial" panose="020B0604020202020204" pitchFamily="34" charset="0"/>
                <a:cs typeface="Arial" panose="020B0604020202020204" pitchFamily="34" charset="0"/>
              </a:rPr>
              <a:t> или катетеры с иными медицинскими изделиями.</a:t>
            </a:r>
          </a:p>
        </p:txBody>
      </p:sp>
    </p:spTree>
    <p:extLst>
      <p:ext uri="{BB962C8B-B14F-4D97-AF65-F5344CB8AC3E}">
        <p14:creationId xmlns:p14="http://schemas.microsoft.com/office/powerpoint/2010/main" val="307255757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ъект 2"/>
          <p:cNvSpPr>
            <a:spLocks noGrp="1"/>
          </p:cNvSpPr>
          <p:nvPr>
            <p:ph sz="quarter" idx="10"/>
          </p:nvPr>
        </p:nvSpPr>
        <p:spPr bwMode="auto">
          <a:xfrm>
            <a:off x="317500" y="1952625"/>
            <a:ext cx="10001250" cy="5473700"/>
          </a:xfrm>
          <a:noFill/>
          <a:ln>
            <a:miter lim="800000"/>
            <a:headEnd/>
            <a:tailEnd/>
          </a:ln>
        </p:spPr>
        <p:txBody>
          <a:bodyPr vert="horz" wrap="square" lIns="91440" tIns="45720" rIns="91440" bIns="45720" numCol="1" anchor="t" anchorCtr="0" compatLnSpc="1">
            <a:prstTxWarp prst="textNoShape">
              <a:avLst/>
            </a:prstTxWarp>
          </a:bodyPr>
          <a:lstStyle/>
          <a:p>
            <a:pPr marL="342900" indent="-342900">
              <a:buClr>
                <a:schemeClr val="tx2"/>
              </a:buClr>
              <a:buFont typeface="Wingdings" panose="05000000000000000000" pitchFamily="2" charset="2"/>
              <a:buChar char="q"/>
            </a:pPr>
            <a:r>
              <a:rPr sz="2000" dirty="0">
                <a:latin typeface="Arial" charset="0"/>
              </a:rPr>
              <a:t>Ценовая преференция </a:t>
            </a:r>
            <a:r>
              <a:rPr sz="2000" dirty="0">
                <a:solidFill>
                  <a:schemeClr val="accent2"/>
                </a:solidFill>
                <a:latin typeface="Arial" charset="0"/>
              </a:rPr>
              <a:t>в 15% </a:t>
            </a:r>
            <a:r>
              <a:rPr sz="2000" dirty="0">
                <a:latin typeface="Arial" charset="0"/>
              </a:rPr>
              <a:t>по отдельным видам товаров из ЕАЭС (Россия, Армения, Белоруссия, Казахстан, Киргизия):</a:t>
            </a:r>
          </a:p>
          <a:p>
            <a:pPr>
              <a:buClr>
                <a:schemeClr val="tx2"/>
              </a:buClr>
            </a:pPr>
            <a:endParaRPr sz="2000" dirty="0">
              <a:latin typeface="Arial" charset="0"/>
            </a:endParaRPr>
          </a:p>
          <a:p>
            <a:pPr>
              <a:buClr>
                <a:schemeClr val="tx2"/>
              </a:buClr>
            </a:pPr>
            <a:r>
              <a:rPr sz="2000" dirty="0">
                <a:latin typeface="Arial" charset="0"/>
              </a:rPr>
              <a:t>в конкурсах, ЗК, ЗП – к заявкам с товарами из льготных государств применяется понижающий коэффициент к ценовому предложению при оценке заявок </a:t>
            </a:r>
          </a:p>
          <a:p>
            <a:pPr>
              <a:buClr>
                <a:schemeClr val="tx2"/>
              </a:buClr>
            </a:pPr>
            <a:endParaRPr sz="2000" dirty="0">
              <a:latin typeface="Arial" charset="0"/>
            </a:endParaRPr>
          </a:p>
          <a:p>
            <a:pPr>
              <a:buClr>
                <a:schemeClr val="tx2"/>
              </a:buClr>
            </a:pPr>
            <a:r>
              <a:rPr sz="2000" dirty="0">
                <a:latin typeface="Arial" charset="0"/>
              </a:rPr>
              <a:t>в аукционе – при заключении контракта применяется понижающий коэффициент ко всей цене контракта с </a:t>
            </a:r>
            <a:r>
              <a:rPr sz="2000">
                <a:latin typeface="Arial" charset="0"/>
              </a:rPr>
              <a:t>иностранным </a:t>
            </a:r>
            <a:r>
              <a:rPr sz="2000" smtClean="0">
                <a:latin typeface="Arial" charset="0"/>
              </a:rPr>
              <a:t>товаром</a:t>
            </a:r>
          </a:p>
          <a:p>
            <a:pPr>
              <a:buClr>
                <a:schemeClr val="tx2"/>
              </a:buClr>
            </a:pPr>
            <a:endParaRPr sz="2000" dirty="0">
              <a:latin typeface="Arial" charset="0"/>
            </a:endParaRPr>
          </a:p>
          <a:p>
            <a:pPr marL="342900" indent="-342900">
              <a:buClr>
                <a:schemeClr val="tx2"/>
              </a:buClr>
              <a:buFont typeface="Wingdings" panose="05000000000000000000" pitchFamily="2" charset="2"/>
              <a:buChar char="q"/>
            </a:pPr>
            <a:r>
              <a:rPr sz="2000" dirty="0">
                <a:latin typeface="Arial" charset="0"/>
              </a:rPr>
              <a:t>В случае закупок товаров, попадающих под ограничения, применяется только в случае, если ограничение «не сработало» - «иностранную» заявку не отклонили</a:t>
            </a:r>
          </a:p>
          <a:p>
            <a:pPr marL="342900" indent="-342900">
              <a:buClr>
                <a:schemeClr val="tx2"/>
              </a:buClr>
              <a:buFont typeface="Wingdings" panose="05000000000000000000" pitchFamily="2" charset="2"/>
              <a:buChar char="q"/>
            </a:pPr>
            <a:endParaRPr sz="2000" dirty="0">
              <a:latin typeface="Arial" charset="0"/>
            </a:endParaRPr>
          </a:p>
          <a:p>
            <a:pPr marL="342900" indent="-342900">
              <a:buClr>
                <a:schemeClr val="tx2"/>
              </a:buClr>
              <a:buFont typeface="Wingdings" panose="05000000000000000000" pitchFamily="2" charset="2"/>
              <a:buChar char="q"/>
            </a:pPr>
            <a:r>
              <a:rPr sz="2000" dirty="0">
                <a:latin typeface="Arial" charset="0"/>
              </a:rPr>
              <a:t>При закупках у ЕИ не работает </a:t>
            </a:r>
          </a:p>
        </p:txBody>
      </p:sp>
      <p:sp>
        <p:nvSpPr>
          <p:cNvPr id="4" name="Заголовок 1"/>
          <p:cNvSpPr txBox="1">
            <a:spLocks/>
          </p:cNvSpPr>
          <p:nvPr/>
        </p:nvSpPr>
        <p:spPr>
          <a:xfrm>
            <a:off x="1841500" y="598646"/>
            <a:ext cx="8534401" cy="369332"/>
          </a:xfrm>
          <a:prstGeom prst="rect">
            <a:avLst/>
          </a:prstGeom>
        </p:spPr>
        <p:txBody>
          <a:bodyPr wrap="square" lIns="0" tIns="0" rIns="0" bIns="0" anchor="ctr">
            <a:spAutoFit/>
          </a:bodyPr>
          <a:lstStyle>
            <a:lvl1pPr>
              <a:defRPr sz="2400" b="1" i="0">
                <a:solidFill>
                  <a:srgbClr val="006384"/>
                </a:solidFill>
                <a:latin typeface="Arial" panose="020B0604020202020204" pitchFamily="34" charset="0"/>
                <a:ea typeface="+mj-ea"/>
                <a:cs typeface="Arial" panose="020B0604020202020204" pitchFamily="34" charset="0"/>
              </a:defRPr>
            </a:lvl1pPr>
          </a:lstStyle>
          <a:p>
            <a:pPr algn="l"/>
            <a:r>
              <a:rPr lang="ru-RU" kern="0" smtClean="0"/>
              <a:t>ПРИКАЗ МИНФИНА РОССИИ ОТ 04.06.2018 № 126Н</a:t>
            </a:r>
            <a:endParaRPr lang="ru-RU" kern="0" dirty="0"/>
          </a:p>
        </p:txBody>
      </p:sp>
    </p:spTree>
    <p:extLst>
      <p:ext uri="{BB962C8B-B14F-4D97-AF65-F5344CB8AC3E}">
        <p14:creationId xmlns:p14="http://schemas.microsoft.com/office/powerpoint/2010/main" val="26535777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ъект 2"/>
          <p:cNvSpPr>
            <a:spLocks noGrp="1"/>
          </p:cNvSpPr>
          <p:nvPr>
            <p:ph sz="quarter" idx="10"/>
          </p:nvPr>
        </p:nvSpPr>
        <p:spPr bwMode="auto">
          <a:xfrm>
            <a:off x="306388" y="1549400"/>
            <a:ext cx="10052050" cy="5280025"/>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
            </a:pPr>
            <a:r>
              <a:rPr sz="2800" dirty="0">
                <a:solidFill>
                  <a:schemeClr val="tx2"/>
                </a:solidFill>
                <a:latin typeface="Arial" charset="0"/>
              </a:rPr>
              <a:t>В АУКЦИОНЕ: </a:t>
            </a:r>
          </a:p>
          <a:p>
            <a:pPr marL="342900" indent="-342900">
              <a:buFont typeface="Arial" panose="020B0604020202020204" pitchFamily="34" charset="0"/>
              <a:buChar char="•"/>
            </a:pPr>
            <a:r>
              <a:rPr sz="2400" dirty="0">
                <a:latin typeface="Arial" charset="0"/>
              </a:rPr>
              <a:t>победил участник, давший в ходе аукциона цену 100 </a:t>
            </a:r>
            <a:r>
              <a:rPr sz="2400" dirty="0" err="1">
                <a:latin typeface="Arial" charset="0"/>
              </a:rPr>
              <a:t>тыс.руб</a:t>
            </a:r>
            <a:r>
              <a:rPr sz="2400" dirty="0">
                <a:latin typeface="Arial" charset="0"/>
              </a:rPr>
              <a:t>. с иностранным товаром</a:t>
            </a:r>
          </a:p>
          <a:p>
            <a:pPr marL="342900" indent="-342900">
              <a:buFont typeface="Arial" panose="020B0604020202020204" pitchFamily="34" charset="0"/>
              <a:buChar char="•"/>
            </a:pPr>
            <a:r>
              <a:rPr sz="2400" dirty="0">
                <a:latin typeface="Arial" charset="0"/>
              </a:rPr>
              <a:t>контракт будет заключён с ним по цене 85 </a:t>
            </a:r>
            <a:r>
              <a:rPr sz="2400" dirty="0" err="1">
                <a:latin typeface="Arial" charset="0"/>
              </a:rPr>
              <a:t>тыс.руб</a:t>
            </a:r>
            <a:r>
              <a:rPr sz="2400" dirty="0">
                <a:latin typeface="Arial" charset="0"/>
              </a:rPr>
              <a:t>.</a:t>
            </a:r>
          </a:p>
          <a:p>
            <a:endParaRPr sz="2400" dirty="0">
              <a:latin typeface="Arial" charset="0"/>
            </a:endParaRPr>
          </a:p>
          <a:p>
            <a:pPr>
              <a:buFont typeface="Wingdings" pitchFamily="2" charset="2"/>
              <a:buChar char="§"/>
            </a:pPr>
            <a:r>
              <a:rPr sz="2800" dirty="0">
                <a:solidFill>
                  <a:schemeClr val="tx2"/>
                </a:solidFill>
                <a:latin typeface="Arial" charset="0"/>
              </a:rPr>
              <a:t>В ЗК, ЗП и КОНКУРСЕ: </a:t>
            </a:r>
          </a:p>
          <a:p>
            <a:pPr marL="342900" indent="-342900">
              <a:buFont typeface="Arial" panose="020B0604020202020204" pitchFamily="34" charset="0"/>
              <a:buChar char="•"/>
            </a:pPr>
            <a:r>
              <a:rPr sz="2400" dirty="0">
                <a:latin typeface="Arial" charset="0"/>
              </a:rPr>
              <a:t>в заявке участника А - иностранные товары по цене 900 </a:t>
            </a:r>
            <a:r>
              <a:rPr sz="2400" dirty="0" err="1">
                <a:latin typeface="Arial" charset="0"/>
              </a:rPr>
              <a:t>тыс.руб</a:t>
            </a:r>
            <a:r>
              <a:rPr sz="2400" dirty="0">
                <a:latin typeface="Arial" charset="0"/>
              </a:rPr>
              <a:t>.</a:t>
            </a:r>
          </a:p>
          <a:p>
            <a:pPr marL="342900" indent="-342900">
              <a:buFont typeface="Arial" panose="020B0604020202020204" pitchFamily="34" charset="0"/>
              <a:buChar char="•"/>
            </a:pPr>
            <a:r>
              <a:rPr sz="2400" dirty="0">
                <a:latin typeface="Arial" charset="0"/>
              </a:rPr>
              <a:t>в заявке участника Б – товары из ЕАЭС по цене 1 млн руб. </a:t>
            </a:r>
          </a:p>
          <a:p>
            <a:pPr marL="342900" indent="-342900">
              <a:buFont typeface="Arial" panose="020B0604020202020204" pitchFamily="34" charset="0"/>
              <a:buChar char="•"/>
            </a:pPr>
            <a:r>
              <a:rPr sz="2400" dirty="0">
                <a:latin typeface="Arial" charset="0"/>
              </a:rPr>
              <a:t>заявка Б будет признана победившей с учётом понижающего коэффициента (1 млн – 15% = 850 тыс. руб.)</a:t>
            </a:r>
          </a:p>
          <a:p>
            <a:pPr marL="342900" indent="-342900">
              <a:buFont typeface="Arial" panose="020B0604020202020204" pitchFamily="34" charset="0"/>
              <a:buChar char="•"/>
            </a:pPr>
            <a:r>
              <a:rPr sz="2400" dirty="0">
                <a:latin typeface="Arial" charset="0"/>
              </a:rPr>
              <a:t>контракт будет заключён с участником Б по цене 1 </a:t>
            </a:r>
            <a:r>
              <a:rPr sz="2400" dirty="0" err="1">
                <a:latin typeface="Arial" charset="0"/>
              </a:rPr>
              <a:t>млн.руб</a:t>
            </a:r>
            <a:r>
              <a:rPr sz="2400" dirty="0">
                <a:latin typeface="Arial" charset="0"/>
              </a:rPr>
              <a:t>.</a:t>
            </a:r>
          </a:p>
        </p:txBody>
      </p:sp>
      <p:sp>
        <p:nvSpPr>
          <p:cNvPr id="6" name="Заголовок 1"/>
          <p:cNvSpPr txBox="1">
            <a:spLocks/>
          </p:cNvSpPr>
          <p:nvPr/>
        </p:nvSpPr>
        <p:spPr>
          <a:xfrm>
            <a:off x="1841500" y="598646"/>
            <a:ext cx="8534401" cy="369332"/>
          </a:xfrm>
          <a:prstGeom prst="rect">
            <a:avLst/>
          </a:prstGeom>
        </p:spPr>
        <p:txBody>
          <a:bodyPr wrap="square" lIns="0" tIns="0" rIns="0" bIns="0" anchor="ctr">
            <a:spAutoFit/>
          </a:bodyPr>
          <a:lstStyle>
            <a:lvl1pPr>
              <a:defRPr sz="2400" b="1" i="0">
                <a:solidFill>
                  <a:srgbClr val="006384"/>
                </a:solidFill>
                <a:latin typeface="Arial" panose="020B0604020202020204" pitchFamily="34" charset="0"/>
                <a:ea typeface="+mj-ea"/>
                <a:cs typeface="Arial" panose="020B0604020202020204" pitchFamily="34" charset="0"/>
              </a:defRPr>
            </a:lvl1pPr>
          </a:lstStyle>
          <a:p>
            <a:pPr algn="l"/>
            <a:r>
              <a:rPr lang="ru-RU" kern="0" smtClean="0"/>
              <a:t>ПРИКАЗ МИНФИНА РОССИИ ОТ 04.06.2018 № 126Н</a:t>
            </a:r>
            <a:endParaRPr lang="ru-RU" kern="0" dirty="0"/>
          </a:p>
        </p:txBody>
      </p:sp>
    </p:spTree>
    <p:extLst>
      <p:ext uri="{BB962C8B-B14F-4D97-AF65-F5344CB8AC3E}">
        <p14:creationId xmlns:p14="http://schemas.microsoft.com/office/powerpoint/2010/main" val="29461121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1500" y="598646"/>
            <a:ext cx="8534401" cy="369332"/>
          </a:xfrm>
        </p:spPr>
        <p:txBody>
          <a:bodyPr/>
          <a:lstStyle/>
          <a:p>
            <a:pPr algn="l"/>
            <a:r>
              <a:rPr lang="ru-RU" dirty="0"/>
              <a:t>ПРИКАЗ МИНФИНА РОССИИ ОТ 04.06.2018 № 126Н</a:t>
            </a:r>
          </a:p>
        </p:txBody>
      </p:sp>
      <p:sp>
        <p:nvSpPr>
          <p:cNvPr id="3" name="Прямоугольник 2"/>
          <p:cNvSpPr/>
          <p:nvPr/>
        </p:nvSpPr>
        <p:spPr>
          <a:xfrm>
            <a:off x="324907" y="1479267"/>
            <a:ext cx="9906000" cy="13716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ru-RU" sz="1700" b="1" dirty="0">
                <a:latin typeface="Arial" panose="020B0604020202020204" pitchFamily="34" charset="0"/>
                <a:cs typeface="Arial" panose="020B0604020202020204" pitchFamily="34" charset="0"/>
              </a:rPr>
              <a:t>БЫЛО:</a:t>
            </a:r>
          </a:p>
          <a:p>
            <a:r>
              <a:rPr lang="ru-RU" sz="1700" b="1" dirty="0">
                <a:solidFill>
                  <a:srgbClr val="FF0000"/>
                </a:solidFill>
                <a:latin typeface="Arial" panose="020B0604020202020204" pitchFamily="34" charset="0"/>
                <a:cs typeface="Arial" panose="020B0604020202020204" pitchFamily="34" charset="0"/>
              </a:rPr>
              <a:t>порядок</a:t>
            </a:r>
            <a:r>
              <a:rPr lang="ru-RU" sz="1700" dirty="0">
                <a:latin typeface="Arial" panose="020B0604020202020204" pitchFamily="34" charset="0"/>
                <a:cs typeface="Arial" panose="020B0604020202020204" pitchFamily="34" charset="0"/>
              </a:rPr>
              <a:t>, установленный пунктами 3 - 7 приказа, </a:t>
            </a:r>
            <a:r>
              <a:rPr lang="ru-RU" sz="1700" b="1" dirty="0">
                <a:solidFill>
                  <a:srgbClr val="FF0000"/>
                </a:solidFill>
                <a:latin typeface="Arial" panose="020B0604020202020204" pitchFamily="34" charset="0"/>
                <a:cs typeface="Arial" panose="020B0604020202020204" pitchFamily="34" charset="0"/>
              </a:rPr>
              <a:t>не применяется в случаях, если</a:t>
            </a:r>
            <a:r>
              <a:rPr lang="ru-RU" sz="1700" dirty="0">
                <a:latin typeface="Arial" panose="020B0604020202020204" pitchFamily="34" charset="0"/>
                <a:cs typeface="Arial" panose="020B0604020202020204" pitchFamily="34" charset="0"/>
              </a:rPr>
              <a:t>:</a:t>
            </a:r>
          </a:p>
          <a:p>
            <a:r>
              <a:rPr lang="ru-RU" sz="1700" dirty="0">
                <a:latin typeface="Arial" panose="020B0604020202020204" pitchFamily="34" charset="0"/>
                <a:cs typeface="Arial" panose="020B0604020202020204" pitchFamily="34" charset="0"/>
              </a:rPr>
              <a:t> в рамках одного конкурса, аукциона, запроса котировок, одного запроса предложений </a:t>
            </a:r>
            <a:r>
              <a:rPr lang="ru-RU" sz="1700" b="1" dirty="0">
                <a:solidFill>
                  <a:srgbClr val="FF0000"/>
                </a:solidFill>
                <a:latin typeface="Arial" panose="020B0604020202020204" pitchFamily="34" charset="0"/>
                <a:cs typeface="Arial" panose="020B0604020202020204" pitchFamily="34" charset="0"/>
              </a:rPr>
              <a:t>предполагается поставка товаров, только часть из которых включена в перечень</a:t>
            </a:r>
            <a:r>
              <a:rPr lang="ru-RU" sz="1700" dirty="0">
                <a:latin typeface="Arial" panose="020B0604020202020204" pitchFamily="34" charset="0"/>
                <a:cs typeface="Arial" panose="020B0604020202020204" pitchFamily="34" charset="0"/>
              </a:rPr>
              <a:t> товаров, указанных в пункте 1 настоящего приказа</a:t>
            </a:r>
            <a:endParaRPr lang="ru-RU" sz="1700" dirty="0">
              <a:latin typeface="Arial" panose="020B0604020202020204" pitchFamily="34" charset="0"/>
              <a:cs typeface="Arial" panose="020B0604020202020204" pitchFamily="34" charset="0"/>
              <a:hlinkClick r:id="rId2"/>
            </a:endParaRPr>
          </a:p>
        </p:txBody>
      </p:sp>
      <p:sp>
        <p:nvSpPr>
          <p:cNvPr id="10" name="Прямоугольник 9"/>
          <p:cNvSpPr/>
          <p:nvPr/>
        </p:nvSpPr>
        <p:spPr>
          <a:xfrm>
            <a:off x="401108" y="1569584"/>
            <a:ext cx="9906000" cy="13716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ru-RU" b="1" dirty="0">
                <a:latin typeface="Arial" panose="020B0604020202020204" pitchFamily="34" charset="0"/>
                <a:cs typeface="Arial" panose="020B0604020202020204" pitchFamily="34" charset="0"/>
              </a:rPr>
              <a:t>СТАЛО:</a:t>
            </a:r>
          </a:p>
          <a:p>
            <a:r>
              <a:rPr lang="ru-RU" b="1" dirty="0">
                <a:solidFill>
                  <a:srgbClr val="FF0000"/>
                </a:solidFill>
                <a:latin typeface="Arial" panose="020B0604020202020204" pitchFamily="34" charset="0"/>
                <a:cs typeface="Arial" panose="020B0604020202020204" pitchFamily="34" charset="0"/>
              </a:rPr>
              <a:t>не могут быть предметом одного контракта </a:t>
            </a:r>
            <a:r>
              <a:rPr lang="ru-RU" dirty="0">
                <a:latin typeface="Arial" panose="020B0604020202020204" pitchFamily="34" charset="0"/>
                <a:cs typeface="Arial" panose="020B0604020202020204" pitchFamily="34" charset="0"/>
              </a:rPr>
              <a:t>(одного лота) </a:t>
            </a:r>
            <a:r>
              <a:rPr lang="ru-RU" b="1" dirty="0">
                <a:solidFill>
                  <a:srgbClr val="FF0000"/>
                </a:solidFill>
                <a:latin typeface="Arial" panose="020B0604020202020204" pitchFamily="34" charset="0"/>
                <a:cs typeface="Arial" panose="020B0604020202020204" pitchFamily="34" charset="0"/>
              </a:rPr>
              <a:t>товары, указанные в Приложении и не указанные в нем</a:t>
            </a:r>
            <a:r>
              <a:rPr lang="ru-RU"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hlinkClick r:id="rId2"/>
            </a:endParaRPr>
          </a:p>
        </p:txBody>
      </p:sp>
      <p:sp>
        <p:nvSpPr>
          <p:cNvPr id="11" name="Прямоугольник 10"/>
          <p:cNvSpPr/>
          <p:nvPr/>
        </p:nvSpPr>
        <p:spPr>
          <a:xfrm>
            <a:off x="313948" y="3019425"/>
            <a:ext cx="9906000" cy="25146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ru-RU" sz="1600" b="1" dirty="0">
                <a:latin typeface="Arial" panose="020B0604020202020204" pitchFamily="34" charset="0"/>
                <a:cs typeface="Arial" panose="020B0604020202020204" pitchFamily="34" charset="0"/>
              </a:rPr>
              <a:t>БЫЛО:</a:t>
            </a:r>
          </a:p>
          <a:p>
            <a:r>
              <a:rPr lang="ru-RU" sz="1600" b="1" dirty="0">
                <a:solidFill>
                  <a:srgbClr val="FF0000"/>
                </a:solidFill>
                <a:latin typeface="Arial" panose="020B0604020202020204" pitchFamily="34" charset="0"/>
                <a:cs typeface="Arial" panose="020B0604020202020204" pitchFamily="34" charset="0"/>
              </a:rPr>
              <a:t>порядок</a:t>
            </a:r>
            <a:r>
              <a:rPr lang="ru-RU" sz="1600" dirty="0">
                <a:latin typeface="Arial" panose="020B0604020202020204" pitchFamily="34" charset="0"/>
                <a:cs typeface="Arial" panose="020B0604020202020204" pitchFamily="34" charset="0"/>
              </a:rPr>
              <a:t>, установленный пунктами 3 - 7 настоящего приказа, </a:t>
            </a:r>
            <a:r>
              <a:rPr lang="ru-RU" sz="1600" b="1" dirty="0">
                <a:solidFill>
                  <a:srgbClr val="FF0000"/>
                </a:solidFill>
                <a:latin typeface="Arial" panose="020B0604020202020204" pitchFamily="34" charset="0"/>
                <a:cs typeface="Arial" panose="020B0604020202020204" pitchFamily="34" charset="0"/>
              </a:rPr>
              <a:t>не применяется в случаях, если</a:t>
            </a:r>
            <a:r>
              <a:rPr lang="ru-RU" sz="1600" dirty="0">
                <a:latin typeface="Arial" panose="020B0604020202020204" pitchFamily="34" charset="0"/>
                <a:cs typeface="Arial" panose="020B0604020202020204" pitchFamily="34" charset="0"/>
              </a:rPr>
              <a:t>:</a:t>
            </a:r>
          </a:p>
          <a:p>
            <a:r>
              <a:rPr lang="ru-RU"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&lt;</a:t>
            </a:r>
            <a:r>
              <a:rPr lang="ru-RU"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&gt; </a:t>
            </a:r>
            <a:r>
              <a:rPr lang="ru-RU" sz="1600" dirty="0">
                <a:latin typeface="Arial" panose="020B0604020202020204" pitchFamily="34" charset="0"/>
                <a:cs typeface="Arial" panose="020B0604020202020204" pitchFamily="34" charset="0"/>
              </a:rPr>
              <a:t>участник аукциона, признанный победителем, в своей заявке предлагает к поставке товары, </a:t>
            </a:r>
            <a:r>
              <a:rPr lang="ru-RU" sz="1600" dirty="0" err="1">
                <a:latin typeface="Arial" panose="020B0604020202020204" pitchFamily="34" charset="0"/>
                <a:cs typeface="Arial" panose="020B0604020202020204" pitchFamily="34" charset="0"/>
              </a:rPr>
              <a:t>произведенные</a:t>
            </a:r>
            <a:r>
              <a:rPr lang="ru-RU" sz="1600" dirty="0">
                <a:latin typeface="Arial" panose="020B0604020202020204" pitchFamily="34" charset="0"/>
                <a:cs typeface="Arial" panose="020B0604020202020204" pitchFamily="34" charset="0"/>
              </a:rPr>
              <a:t> на территории государств - членов ЕАЭС, и иностранного происхождения, при этом </a:t>
            </a:r>
            <a:r>
              <a:rPr lang="ru-RU" sz="1600" b="1" dirty="0">
                <a:solidFill>
                  <a:srgbClr val="FF0000"/>
                </a:solidFill>
                <a:latin typeface="Arial" panose="020B0604020202020204" pitchFamily="34" charset="0"/>
                <a:cs typeface="Arial" panose="020B0604020202020204" pitchFamily="34" charset="0"/>
              </a:rPr>
              <a:t>стоимость товаров, </a:t>
            </a:r>
            <a:r>
              <a:rPr lang="ru-RU" sz="1600" b="1" dirty="0" err="1">
                <a:solidFill>
                  <a:srgbClr val="FF0000"/>
                </a:solidFill>
                <a:latin typeface="Arial" panose="020B0604020202020204" pitchFamily="34" charset="0"/>
                <a:cs typeface="Arial" panose="020B0604020202020204" pitchFamily="34" charset="0"/>
              </a:rPr>
              <a:t>произведенных</a:t>
            </a:r>
            <a:r>
              <a:rPr lang="ru-RU" sz="1600" b="1" dirty="0">
                <a:solidFill>
                  <a:srgbClr val="FF0000"/>
                </a:solidFill>
                <a:latin typeface="Arial" panose="020B0604020202020204" pitchFamily="34" charset="0"/>
                <a:cs typeface="Arial" panose="020B0604020202020204" pitchFamily="34" charset="0"/>
              </a:rPr>
              <a:t> на территории государств - членов ЕАЭС, составляет более половины (более 50%)</a:t>
            </a:r>
            <a:r>
              <a:rPr lang="ru-RU" sz="1600" dirty="0">
                <a:latin typeface="Arial" panose="020B0604020202020204" pitchFamily="34" charset="0"/>
                <a:cs typeface="Arial" panose="020B0604020202020204" pitchFamily="34" charset="0"/>
              </a:rPr>
              <a:t> стоимости всех предложенных таким участником товаров;</a:t>
            </a:r>
          </a:p>
          <a:p>
            <a:r>
              <a:rPr lang="en-US" sz="1600" dirty="0">
                <a:latin typeface="Arial" panose="020B0604020202020204" pitchFamily="34" charset="0"/>
                <a:cs typeface="Arial" panose="020B0604020202020204" pitchFamily="34" charset="0"/>
              </a:rPr>
              <a:t>&lt;…&gt; </a:t>
            </a:r>
            <a:r>
              <a:rPr lang="ru-RU" sz="1600" dirty="0">
                <a:latin typeface="Arial" panose="020B0604020202020204" pitchFamily="34" charset="0"/>
                <a:cs typeface="Arial" panose="020B0604020202020204" pitchFamily="34" charset="0"/>
              </a:rPr>
              <a:t>участник конкурса, запроса котировок или запроса предложений предлагает к поставке товары, </a:t>
            </a:r>
            <a:r>
              <a:rPr lang="ru-RU" sz="1600" dirty="0" err="1">
                <a:latin typeface="Arial" panose="020B0604020202020204" pitchFamily="34" charset="0"/>
                <a:cs typeface="Arial" panose="020B0604020202020204" pitchFamily="34" charset="0"/>
              </a:rPr>
              <a:t>произведенные</a:t>
            </a:r>
            <a:r>
              <a:rPr lang="ru-RU" sz="1600" dirty="0">
                <a:latin typeface="Arial" panose="020B0604020202020204" pitchFamily="34" charset="0"/>
                <a:cs typeface="Arial" panose="020B0604020202020204" pitchFamily="34" charset="0"/>
              </a:rPr>
              <a:t> на территории государств - членов ЕАЭС, и иностранного происхождения, при этом </a:t>
            </a:r>
            <a:r>
              <a:rPr lang="ru-RU" sz="1600" b="1" dirty="0">
                <a:solidFill>
                  <a:srgbClr val="FF0000"/>
                </a:solidFill>
                <a:latin typeface="Arial" panose="020B0604020202020204" pitchFamily="34" charset="0"/>
                <a:cs typeface="Arial" panose="020B0604020202020204" pitchFamily="34" charset="0"/>
              </a:rPr>
              <a:t>стоимость товаров, </a:t>
            </a:r>
            <a:r>
              <a:rPr lang="ru-RU" sz="1600" b="1" dirty="0" err="1">
                <a:solidFill>
                  <a:srgbClr val="FF0000"/>
                </a:solidFill>
                <a:latin typeface="Arial" panose="020B0604020202020204" pitchFamily="34" charset="0"/>
                <a:cs typeface="Arial" panose="020B0604020202020204" pitchFamily="34" charset="0"/>
              </a:rPr>
              <a:t>произведенных</a:t>
            </a:r>
            <a:r>
              <a:rPr lang="ru-RU" sz="1600" b="1" dirty="0">
                <a:solidFill>
                  <a:srgbClr val="FF0000"/>
                </a:solidFill>
                <a:latin typeface="Arial" panose="020B0604020202020204" pitchFamily="34" charset="0"/>
                <a:cs typeface="Arial" panose="020B0604020202020204" pitchFamily="34" charset="0"/>
              </a:rPr>
              <a:t> на территории государств - членов ЕАЭС, составляет менее половины (менее 50%) </a:t>
            </a:r>
            <a:r>
              <a:rPr lang="ru-RU" sz="1600" dirty="0">
                <a:latin typeface="Arial" panose="020B0604020202020204" pitchFamily="34" charset="0"/>
                <a:cs typeface="Arial" panose="020B0604020202020204" pitchFamily="34" charset="0"/>
              </a:rPr>
              <a:t>стоимости всех предложенных таким участником товаров.</a:t>
            </a:r>
            <a:endParaRPr lang="ru-RU" sz="1600" dirty="0">
              <a:latin typeface="Arial" panose="020B0604020202020204" pitchFamily="34" charset="0"/>
              <a:cs typeface="Arial" panose="020B0604020202020204" pitchFamily="34" charset="0"/>
              <a:hlinkClick r:id="rId2"/>
            </a:endParaRPr>
          </a:p>
        </p:txBody>
      </p:sp>
      <p:sp>
        <p:nvSpPr>
          <p:cNvPr id="12" name="Прямоугольник 11"/>
          <p:cNvSpPr/>
          <p:nvPr/>
        </p:nvSpPr>
        <p:spPr>
          <a:xfrm>
            <a:off x="394497" y="3085590"/>
            <a:ext cx="9907738" cy="25146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ru-RU" sz="1700" b="1" dirty="0">
                <a:latin typeface="Arial" panose="020B0604020202020204" pitchFamily="34" charset="0"/>
                <a:cs typeface="Arial" panose="020B0604020202020204" pitchFamily="34" charset="0"/>
              </a:rPr>
              <a:t>СТАЛО:</a:t>
            </a:r>
          </a:p>
          <a:p>
            <a:r>
              <a:rPr lang="ru-RU" sz="1700" b="1" dirty="0">
                <a:solidFill>
                  <a:srgbClr val="FF0000"/>
                </a:solidFill>
                <a:latin typeface="Arial" panose="020B0604020202020204" pitchFamily="34" charset="0"/>
                <a:cs typeface="Arial" panose="020B0604020202020204" pitchFamily="34" charset="0"/>
              </a:rPr>
              <a:t>Положения</a:t>
            </a:r>
            <a:r>
              <a:rPr lang="ru-RU" sz="1700" dirty="0">
                <a:latin typeface="Arial" panose="020B0604020202020204" pitchFamily="34" charset="0"/>
                <a:cs typeface="Arial" panose="020B0604020202020204" pitchFamily="34" charset="0"/>
              </a:rPr>
              <a:t> подпунктов 1.1-1.3 пункта 1 приказа </a:t>
            </a:r>
            <a:r>
              <a:rPr lang="ru-RU" sz="1700" b="1" dirty="0">
                <a:solidFill>
                  <a:srgbClr val="FF0000"/>
                </a:solidFill>
                <a:latin typeface="Arial" panose="020B0604020202020204" pitchFamily="34" charset="0"/>
                <a:cs typeface="Arial" panose="020B0604020202020204" pitchFamily="34" charset="0"/>
              </a:rPr>
              <a:t>не применяются в случаях, если</a:t>
            </a:r>
            <a:r>
              <a:rPr lang="ru-RU" sz="1700" dirty="0">
                <a:latin typeface="Arial" panose="020B0604020202020204" pitchFamily="34" charset="0"/>
                <a:cs typeface="Arial" panose="020B0604020202020204" pitchFamily="34" charset="0"/>
              </a:rPr>
              <a:t>:</a:t>
            </a:r>
            <a:endParaRPr lang="ru-RU" sz="1700" b="1" dirty="0">
              <a:latin typeface="Arial" panose="020B0604020202020204" pitchFamily="34" charset="0"/>
              <a:cs typeface="Arial" panose="020B0604020202020204" pitchFamily="34" charset="0"/>
            </a:endParaRPr>
          </a:p>
          <a:p>
            <a:r>
              <a:rPr lang="ru-RU" sz="1700" b="1" dirty="0">
                <a:solidFill>
                  <a:srgbClr val="FF0000"/>
                </a:solidFill>
                <a:latin typeface="Arial" panose="020B0604020202020204" pitchFamily="34" charset="0"/>
                <a:cs typeface="Arial" panose="020B0604020202020204" pitchFamily="34" charset="0"/>
              </a:rPr>
              <a:t>- все заявки</a:t>
            </a:r>
            <a:r>
              <a:rPr lang="ru-RU" sz="1700" dirty="0">
                <a:latin typeface="Arial" panose="020B0604020202020204" pitchFamily="34" charset="0"/>
                <a:cs typeface="Arial" panose="020B0604020202020204" pitchFamily="34" charset="0"/>
              </a:rPr>
              <a:t>, признанные соответствующими требованиям документации о закупке, извещения о проведении запроса котировок, </a:t>
            </a:r>
            <a:r>
              <a:rPr lang="ru-RU" sz="1700" b="1" dirty="0">
                <a:solidFill>
                  <a:srgbClr val="FF0000"/>
                </a:solidFill>
                <a:latin typeface="Arial" panose="020B0604020202020204" pitchFamily="34" charset="0"/>
                <a:cs typeface="Arial" panose="020B0604020202020204" pitchFamily="34" charset="0"/>
              </a:rPr>
              <a:t>содержат предложения о поставке товаров</a:t>
            </a:r>
            <a:r>
              <a:rPr lang="ru-RU" sz="1700" dirty="0">
                <a:latin typeface="Arial" panose="020B0604020202020204" pitchFamily="34" charset="0"/>
                <a:cs typeface="Arial" panose="020B0604020202020204" pitchFamily="34" charset="0"/>
              </a:rPr>
              <a:t>, указанных в Приложении и </a:t>
            </a:r>
            <a:r>
              <a:rPr lang="ru-RU" sz="1700" b="1" dirty="0">
                <a:solidFill>
                  <a:srgbClr val="FF0000"/>
                </a:solidFill>
                <a:latin typeface="Arial" panose="020B0604020202020204" pitchFamily="34" charset="0"/>
                <a:cs typeface="Arial" panose="020B0604020202020204" pitchFamily="34" charset="0"/>
              </a:rPr>
              <a:t>происходящих исключительно из государств - членов ЕАЭС</a:t>
            </a:r>
            <a:r>
              <a:rPr lang="ru-RU" sz="1700" dirty="0">
                <a:latin typeface="Arial" panose="020B0604020202020204" pitchFamily="34" charset="0"/>
                <a:cs typeface="Arial" panose="020B0604020202020204" pitchFamily="34" charset="0"/>
              </a:rPr>
              <a:t>;</a:t>
            </a:r>
          </a:p>
          <a:p>
            <a:r>
              <a:rPr lang="ru-RU" sz="1700" b="1" dirty="0">
                <a:solidFill>
                  <a:srgbClr val="FF0000"/>
                </a:solidFill>
                <a:latin typeface="Arial" panose="020B0604020202020204" pitchFamily="34" charset="0"/>
                <a:cs typeface="Arial" panose="020B0604020202020204" pitchFamily="34" charset="0"/>
              </a:rPr>
              <a:t>- все заявки</a:t>
            </a:r>
            <a:r>
              <a:rPr lang="ru-RU" sz="1700" dirty="0">
                <a:latin typeface="Arial" panose="020B0604020202020204" pitchFamily="34" charset="0"/>
                <a:cs typeface="Arial" panose="020B0604020202020204" pitchFamily="34" charset="0"/>
              </a:rPr>
              <a:t>, признанные соответствующими требованиям документации о закупке, извещения о проведении запроса котировок, </a:t>
            </a:r>
            <a:r>
              <a:rPr lang="ru-RU" sz="1700" b="1" dirty="0">
                <a:solidFill>
                  <a:srgbClr val="FF0000"/>
                </a:solidFill>
                <a:latin typeface="Arial" panose="020B0604020202020204" pitchFamily="34" charset="0"/>
                <a:cs typeface="Arial" panose="020B0604020202020204" pitchFamily="34" charset="0"/>
              </a:rPr>
              <a:t>содержат предложение о поставке </a:t>
            </a:r>
            <a:r>
              <a:rPr lang="ru-RU" sz="1700" dirty="0">
                <a:latin typeface="Arial" panose="020B0604020202020204" pitchFamily="34" charset="0"/>
                <a:cs typeface="Arial" panose="020B0604020202020204" pitchFamily="34" charset="0"/>
              </a:rPr>
              <a:t>указанных в Приложении </a:t>
            </a:r>
            <a:r>
              <a:rPr lang="ru-RU" sz="1700" b="1" dirty="0">
                <a:solidFill>
                  <a:srgbClr val="FF0000"/>
                </a:solidFill>
                <a:latin typeface="Arial" panose="020B0604020202020204" pitchFamily="34" charset="0"/>
                <a:cs typeface="Arial" panose="020B0604020202020204" pitchFamily="34" charset="0"/>
              </a:rPr>
              <a:t>товаров, страной происхождения хотя бы одного из которых является иностранное государство</a:t>
            </a:r>
            <a:r>
              <a:rPr lang="ru-RU" sz="1700" dirty="0">
                <a:latin typeface="Arial" panose="020B0604020202020204" pitchFamily="34" charset="0"/>
                <a:cs typeface="Arial" panose="020B0604020202020204" pitchFamily="34" charset="0"/>
              </a:rPr>
              <a:t> (за исключением государств - членов ЕАЭС).</a:t>
            </a:r>
            <a:endParaRPr lang="ru-RU" sz="1700" dirty="0">
              <a:latin typeface="Arial" panose="020B0604020202020204" pitchFamily="34" charset="0"/>
              <a:cs typeface="Arial" panose="020B0604020202020204" pitchFamily="34" charset="0"/>
              <a:hlinkClick r:id="rId2"/>
            </a:endParaRPr>
          </a:p>
        </p:txBody>
      </p:sp>
      <p:sp>
        <p:nvSpPr>
          <p:cNvPr id="7" name="Прямоугольник 6">
            <a:extLst>
              <a:ext uri="{FF2B5EF4-FFF2-40B4-BE49-F238E27FC236}">
                <a16:creationId xmlns:a16="http://schemas.microsoft.com/office/drawing/2014/main" id="{26E93D11-4B00-40E0-87C1-4C842574403C}"/>
              </a:ext>
            </a:extLst>
          </p:cNvPr>
          <p:cNvSpPr/>
          <p:nvPr/>
        </p:nvSpPr>
        <p:spPr>
          <a:xfrm>
            <a:off x="335796" y="5690507"/>
            <a:ext cx="9906000" cy="13716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ru-RU" sz="1700" b="1" dirty="0">
                <a:latin typeface="Arial" panose="020B0604020202020204" pitchFamily="34" charset="0"/>
                <a:cs typeface="Arial" panose="020B0604020202020204" pitchFamily="34" charset="0"/>
              </a:rPr>
              <a:t>БЫЛО:</a:t>
            </a:r>
          </a:p>
          <a:p>
            <a:r>
              <a:rPr lang="ru-RU" sz="1700" dirty="0">
                <a:latin typeface="Arial" panose="020B0604020202020204" pitchFamily="34" charset="0"/>
                <a:cs typeface="Arial" panose="020B0604020202020204" pitchFamily="34" charset="0"/>
              </a:rPr>
              <a:t>В случае </a:t>
            </a:r>
            <a:r>
              <a:rPr lang="ru-RU" sz="1700" b="1" dirty="0">
                <a:solidFill>
                  <a:srgbClr val="FF0000"/>
                </a:solidFill>
                <a:latin typeface="Arial" panose="020B0604020202020204" pitchFamily="34" charset="0"/>
                <a:cs typeface="Arial" panose="020B0604020202020204" pitchFamily="34" charset="0"/>
              </a:rPr>
              <a:t>если несколькими участниками </a:t>
            </a:r>
            <a:r>
              <a:rPr lang="ru-RU" sz="1700" dirty="0">
                <a:latin typeface="Arial" panose="020B0604020202020204" pitchFamily="34" charset="0"/>
                <a:cs typeface="Arial" panose="020B0604020202020204" pitchFamily="34" charset="0"/>
              </a:rPr>
              <a:t>конкурса, запроса котировок, запроса предложений </a:t>
            </a:r>
            <a:r>
              <a:rPr lang="ru-RU" sz="1700" b="1" dirty="0">
                <a:solidFill>
                  <a:srgbClr val="FF0000"/>
                </a:solidFill>
                <a:latin typeface="Arial" panose="020B0604020202020204" pitchFamily="34" charset="0"/>
                <a:cs typeface="Arial" panose="020B0604020202020204" pitchFamily="34" charset="0"/>
              </a:rPr>
              <a:t>представлены одинаковые условия </a:t>
            </a:r>
            <a:r>
              <a:rPr lang="ru-RU" sz="1700" dirty="0">
                <a:latin typeface="Arial" panose="020B0604020202020204" pitchFamily="34" charset="0"/>
                <a:cs typeface="Arial" panose="020B0604020202020204" pitchFamily="34" charset="0"/>
              </a:rPr>
              <a:t>исполнения контракта (одинаковые цены контракта, в случае проведения ЗК) с учетом предоставления преференции, контракт </a:t>
            </a:r>
            <a:r>
              <a:rPr lang="ru-RU" sz="1700" b="1" dirty="0">
                <a:solidFill>
                  <a:srgbClr val="FF0000"/>
                </a:solidFill>
                <a:latin typeface="Arial" panose="020B0604020202020204" pitchFamily="34" charset="0"/>
                <a:cs typeface="Arial" panose="020B0604020202020204" pitchFamily="34" charset="0"/>
              </a:rPr>
              <a:t>заключается с участником, имеющим право на </a:t>
            </a:r>
            <a:r>
              <a:rPr lang="ru-RU" sz="1700" dirty="0">
                <a:solidFill>
                  <a:schemeClr val="tx1"/>
                </a:solidFill>
                <a:latin typeface="Arial" panose="020B0604020202020204" pitchFamily="34" charset="0"/>
                <a:cs typeface="Arial" panose="020B0604020202020204" pitchFamily="34" charset="0"/>
              </a:rPr>
              <a:t>предоставление</a:t>
            </a:r>
            <a:r>
              <a:rPr lang="ru-RU" sz="1700" b="1" dirty="0">
                <a:solidFill>
                  <a:srgbClr val="FF0000"/>
                </a:solidFill>
                <a:latin typeface="Arial" panose="020B0604020202020204" pitchFamily="34" charset="0"/>
                <a:cs typeface="Arial" panose="020B0604020202020204" pitchFamily="34" charset="0"/>
              </a:rPr>
              <a:t> преференции</a:t>
            </a:r>
            <a:r>
              <a:rPr lang="ru-RU" sz="1700" dirty="0">
                <a:latin typeface="Arial" panose="020B0604020202020204" pitchFamily="34" charset="0"/>
                <a:cs typeface="Arial" panose="020B0604020202020204" pitchFamily="34" charset="0"/>
              </a:rPr>
              <a:t>.</a:t>
            </a:r>
          </a:p>
        </p:txBody>
      </p:sp>
      <p:sp>
        <p:nvSpPr>
          <p:cNvPr id="8" name="Прямоугольник 7">
            <a:extLst>
              <a:ext uri="{FF2B5EF4-FFF2-40B4-BE49-F238E27FC236}">
                <a16:creationId xmlns:a16="http://schemas.microsoft.com/office/drawing/2014/main" id="{B5CAF9C5-7E33-487C-B892-DE5D2B1197B4}"/>
              </a:ext>
            </a:extLst>
          </p:cNvPr>
          <p:cNvSpPr/>
          <p:nvPr/>
        </p:nvSpPr>
        <p:spPr>
          <a:xfrm>
            <a:off x="415548" y="5774871"/>
            <a:ext cx="9906000" cy="13716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ru-RU" b="1" dirty="0">
                <a:latin typeface="Arial" panose="020B0604020202020204" pitchFamily="34" charset="0"/>
                <a:cs typeface="Arial" panose="020B0604020202020204" pitchFamily="34" charset="0"/>
              </a:rPr>
              <a:t>НЕ СТАЛО</a:t>
            </a:r>
            <a:endParaRPr lang="ru-RU" dirty="0">
              <a:latin typeface="Arial" panose="020B0604020202020204" pitchFamily="34" charset="0"/>
              <a:cs typeface="Arial" panose="020B0604020202020204" pitchFamily="34" charset="0"/>
              <a:hlinkClick r:id="rId2"/>
            </a:endParaRPr>
          </a:p>
        </p:txBody>
      </p:sp>
    </p:spTree>
    <p:extLst>
      <p:ext uri="{BB962C8B-B14F-4D97-AF65-F5344CB8AC3E}">
        <p14:creationId xmlns:p14="http://schemas.microsoft.com/office/powerpoint/2010/main" val="274985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1500" y="598646"/>
            <a:ext cx="8534401" cy="369332"/>
          </a:xfrm>
        </p:spPr>
        <p:txBody>
          <a:bodyPr/>
          <a:lstStyle/>
          <a:p>
            <a:pPr algn="l"/>
            <a:r>
              <a:rPr lang="ru-RU" dirty="0"/>
              <a:t>ПРИКАЗ МИНФИНА РОССИИ ОТ 04.06.2018 № 126Н</a:t>
            </a:r>
          </a:p>
        </p:txBody>
      </p:sp>
      <p:sp>
        <p:nvSpPr>
          <p:cNvPr id="11" name="Прямоугольник 10"/>
          <p:cNvSpPr/>
          <p:nvPr/>
        </p:nvSpPr>
        <p:spPr>
          <a:xfrm>
            <a:off x="393700" y="1678441"/>
            <a:ext cx="9906000" cy="179818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ru-RU" sz="1700" b="1" dirty="0">
                <a:latin typeface="Arial" panose="020B0604020202020204" pitchFamily="34" charset="0"/>
                <a:cs typeface="Arial" panose="020B0604020202020204" pitchFamily="34" charset="0"/>
              </a:rPr>
              <a:t>БЫЛО:</a:t>
            </a:r>
          </a:p>
          <a:p>
            <a:r>
              <a:rPr lang="ru-RU" sz="1700" dirty="0">
                <a:latin typeface="Arial" panose="020B0604020202020204" pitchFamily="34" charset="0"/>
                <a:cs typeface="Arial" panose="020B0604020202020204" pitchFamily="34" charset="0"/>
              </a:rPr>
              <a:t>При исполнении контракта на поставку товаров, указанных в прилагаемом к настоящему приказу Перечне, </a:t>
            </a:r>
            <a:r>
              <a:rPr lang="ru-RU" sz="1700" b="1" dirty="0">
                <a:solidFill>
                  <a:srgbClr val="FF0000"/>
                </a:solidFill>
                <a:latin typeface="Arial" panose="020B0604020202020204" pitchFamily="34" charset="0"/>
                <a:cs typeface="Arial" panose="020B0604020202020204" pitchFamily="34" charset="0"/>
              </a:rPr>
              <a:t>в случаях, предусмотренных подпунктами "г" и "д" пункта 8 </a:t>
            </a:r>
            <a:r>
              <a:rPr lang="ru-RU" sz="1700" dirty="0">
                <a:latin typeface="Arial" panose="020B0604020202020204" pitchFamily="34" charset="0"/>
                <a:cs typeface="Arial" panose="020B0604020202020204" pitchFamily="34" charset="0"/>
              </a:rPr>
              <a:t>настоящего приказа, </a:t>
            </a:r>
            <a:r>
              <a:rPr lang="ru-RU" sz="1700" b="1" dirty="0">
                <a:solidFill>
                  <a:srgbClr val="FF0000"/>
                </a:solidFill>
                <a:latin typeface="Arial" panose="020B0604020202020204" pitchFamily="34" charset="0"/>
                <a:cs typeface="Arial" panose="020B0604020202020204" pitchFamily="34" charset="0"/>
              </a:rPr>
              <a:t>не допускается замена страны происхождения данных товаров</a:t>
            </a:r>
            <a:r>
              <a:rPr lang="ru-RU" sz="1700" dirty="0">
                <a:latin typeface="Arial" panose="020B0604020202020204" pitchFamily="34" charset="0"/>
                <a:cs typeface="Arial" panose="020B0604020202020204" pitchFamily="34" charset="0"/>
              </a:rPr>
              <a:t>, </a:t>
            </a:r>
            <a:r>
              <a:rPr lang="ru-RU" sz="1700" b="1" dirty="0">
                <a:solidFill>
                  <a:srgbClr val="FF0000"/>
                </a:solidFill>
                <a:latin typeface="Arial" panose="020B0604020202020204" pitchFamily="34" charset="0"/>
                <a:cs typeface="Arial" panose="020B0604020202020204" pitchFamily="34" charset="0"/>
              </a:rPr>
              <a:t>за исключением </a:t>
            </a:r>
            <a:r>
              <a:rPr lang="ru-RU" sz="1700" dirty="0">
                <a:latin typeface="Arial" panose="020B0604020202020204" pitchFamily="34" charset="0"/>
                <a:cs typeface="Arial" panose="020B0604020202020204" pitchFamily="34" charset="0"/>
              </a:rPr>
              <a:t>случая, когда в результате такой замены страной происхождения товаров, указанных в прилагаемом Перечне, будет являться государство - член </a:t>
            </a:r>
            <a:r>
              <a:rPr lang="ru-RU" sz="1700" b="1" dirty="0">
                <a:solidFill>
                  <a:srgbClr val="FF0000"/>
                </a:solidFill>
                <a:latin typeface="Arial" panose="020B0604020202020204" pitchFamily="34" charset="0"/>
                <a:cs typeface="Arial" panose="020B0604020202020204" pitchFamily="34" charset="0"/>
              </a:rPr>
              <a:t>ЕАЭС.</a:t>
            </a:r>
          </a:p>
        </p:txBody>
      </p:sp>
      <p:sp>
        <p:nvSpPr>
          <p:cNvPr id="12" name="Прямоугольник 11"/>
          <p:cNvSpPr/>
          <p:nvPr/>
        </p:nvSpPr>
        <p:spPr>
          <a:xfrm>
            <a:off x="448206" y="1732019"/>
            <a:ext cx="9907738" cy="182284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ru-RU" sz="1700" b="1" dirty="0">
                <a:latin typeface="Arial" panose="020B0604020202020204" pitchFamily="34" charset="0"/>
                <a:cs typeface="Arial" panose="020B0604020202020204" pitchFamily="34" charset="0"/>
              </a:rPr>
              <a:t>СТАЛО:</a:t>
            </a:r>
          </a:p>
          <a:p>
            <a:r>
              <a:rPr lang="ru-RU" sz="1700" b="1" dirty="0">
                <a:solidFill>
                  <a:srgbClr val="FF0000"/>
                </a:solidFill>
                <a:latin typeface="Arial" panose="020B0604020202020204" pitchFamily="34" charset="0"/>
                <a:cs typeface="Arial" panose="020B0604020202020204" pitchFamily="34" charset="0"/>
              </a:rPr>
              <a:t>При исполнении контракта на поставку товаров, указанных в Приложении</a:t>
            </a:r>
            <a:r>
              <a:rPr lang="ru-RU" sz="1700" dirty="0">
                <a:latin typeface="Arial" panose="020B0604020202020204" pitchFamily="34" charset="0"/>
                <a:cs typeface="Arial" panose="020B0604020202020204" pitchFamily="34" charset="0"/>
              </a:rPr>
              <a:t>, </a:t>
            </a:r>
            <a:r>
              <a:rPr lang="ru-RU" sz="1700" b="1" dirty="0">
                <a:solidFill>
                  <a:srgbClr val="FF0000"/>
                </a:solidFill>
                <a:latin typeface="Arial" panose="020B0604020202020204" pitchFamily="34" charset="0"/>
                <a:cs typeface="Arial" panose="020B0604020202020204" pitchFamily="34" charset="0"/>
              </a:rPr>
              <a:t>не допускается замена страны происхождения</a:t>
            </a:r>
            <a:r>
              <a:rPr lang="ru-RU" sz="1700" dirty="0">
                <a:latin typeface="Arial" panose="020B0604020202020204" pitchFamily="34" charset="0"/>
                <a:cs typeface="Arial" panose="020B0604020202020204" pitchFamily="34" charset="0"/>
              </a:rPr>
              <a:t> данных товаров, </a:t>
            </a:r>
            <a:r>
              <a:rPr lang="ru-RU" sz="1700" b="1" dirty="0">
                <a:solidFill>
                  <a:srgbClr val="FF0000"/>
                </a:solidFill>
                <a:latin typeface="Arial" panose="020B0604020202020204" pitchFamily="34" charset="0"/>
                <a:cs typeface="Arial" panose="020B0604020202020204" pitchFamily="34" charset="0"/>
              </a:rPr>
              <a:t>за исключением </a:t>
            </a:r>
            <a:r>
              <a:rPr lang="ru-RU" sz="1700" dirty="0">
                <a:latin typeface="Arial" panose="020B0604020202020204" pitchFamily="34" charset="0"/>
                <a:cs typeface="Arial" panose="020B0604020202020204" pitchFamily="34" charset="0"/>
              </a:rPr>
              <a:t>случая, когда в результате такой замены страной происхождения товаров, указанных в Приложении, будет являться государство - член </a:t>
            </a:r>
            <a:r>
              <a:rPr lang="ru-RU" sz="1700" b="1" dirty="0">
                <a:solidFill>
                  <a:srgbClr val="FF0000"/>
                </a:solidFill>
                <a:latin typeface="Arial" panose="020B0604020202020204" pitchFamily="34" charset="0"/>
                <a:cs typeface="Arial" panose="020B0604020202020204" pitchFamily="34" charset="0"/>
              </a:rPr>
              <a:t>ЕАЭС</a:t>
            </a:r>
            <a:r>
              <a:rPr lang="ru-RU" sz="1700" dirty="0">
                <a:latin typeface="Arial" panose="020B0604020202020204" pitchFamily="34" charset="0"/>
                <a:cs typeface="Arial" panose="020B0604020202020204" pitchFamily="34" charset="0"/>
              </a:rPr>
              <a:t>.</a:t>
            </a:r>
          </a:p>
        </p:txBody>
      </p:sp>
      <p:sp>
        <p:nvSpPr>
          <p:cNvPr id="9" name="Прямоугольник 8">
            <a:extLst>
              <a:ext uri="{FF2B5EF4-FFF2-40B4-BE49-F238E27FC236}">
                <a16:creationId xmlns:a16="http://schemas.microsoft.com/office/drawing/2014/main" id="{20F2249B-6E7A-4F12-A7C8-AA120AB2ADB8}"/>
              </a:ext>
            </a:extLst>
          </p:cNvPr>
          <p:cNvSpPr/>
          <p:nvPr/>
        </p:nvSpPr>
        <p:spPr>
          <a:xfrm>
            <a:off x="450020" y="3608444"/>
            <a:ext cx="9907738" cy="383058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ru-RU" sz="1600" b="1" dirty="0">
                <a:latin typeface="Arial" panose="020B0604020202020204" pitchFamily="34" charset="0"/>
                <a:cs typeface="Arial" panose="020B0604020202020204" pitchFamily="34" charset="0"/>
              </a:rPr>
              <a:t>СТАЛО:</a:t>
            </a:r>
          </a:p>
          <a:p>
            <a:r>
              <a:rPr lang="ru-RU" sz="1600" b="1" dirty="0">
                <a:solidFill>
                  <a:srgbClr val="FF0000"/>
                </a:solidFill>
                <a:latin typeface="Arial" panose="020B0604020202020204" pitchFamily="34" charset="0"/>
                <a:cs typeface="Arial" panose="020B0604020202020204" pitchFamily="34" charset="0"/>
              </a:rPr>
              <a:t>В случае отклонения заявок в соответствии с пунктом 1 постановления № 1289</a:t>
            </a:r>
            <a:r>
              <a:rPr lang="ru-RU" sz="1600" dirty="0">
                <a:latin typeface="Arial" panose="020B0604020202020204" pitchFamily="34" charset="0"/>
                <a:cs typeface="Arial" panose="020B0604020202020204" pitchFamily="34" charset="0"/>
              </a:rPr>
              <a:t>, </a:t>
            </a:r>
            <a:r>
              <a:rPr lang="ru-RU" sz="1600" b="1" dirty="0">
                <a:solidFill>
                  <a:srgbClr val="FF0000"/>
                </a:solidFill>
                <a:latin typeface="Arial" panose="020B0604020202020204" pitchFamily="34" charset="0"/>
                <a:cs typeface="Arial" panose="020B0604020202020204" pitchFamily="34" charset="0"/>
              </a:rPr>
              <a:t>контракт заключается с участником</a:t>
            </a:r>
            <a:r>
              <a:rPr lang="ru-RU" sz="1600" dirty="0">
                <a:latin typeface="Arial" panose="020B0604020202020204" pitchFamily="34" charset="0"/>
                <a:cs typeface="Arial" panose="020B0604020202020204" pitchFamily="34" charset="0"/>
              </a:rPr>
              <a:t> закупки </a:t>
            </a:r>
            <a:r>
              <a:rPr lang="ru-RU" sz="1600" b="1" dirty="0">
                <a:solidFill>
                  <a:srgbClr val="FF0000"/>
                </a:solidFill>
                <a:latin typeface="Arial" panose="020B0604020202020204" pitchFamily="34" charset="0"/>
                <a:cs typeface="Arial" panose="020B0604020202020204" pitchFamily="34" charset="0"/>
              </a:rPr>
              <a:t>по предложенной цене </a:t>
            </a:r>
            <a:r>
              <a:rPr lang="ru-RU" sz="1600" dirty="0">
                <a:latin typeface="Arial" panose="020B0604020202020204" pitchFamily="34" charset="0"/>
                <a:cs typeface="Arial" panose="020B0604020202020204" pitchFamily="34" charset="0"/>
              </a:rPr>
              <a:t>при совокупности условий:</a:t>
            </a:r>
          </a:p>
          <a:p>
            <a:r>
              <a:rPr lang="ru-RU" sz="1600" dirty="0">
                <a:latin typeface="Arial" panose="020B0604020202020204" pitchFamily="34" charset="0"/>
                <a:cs typeface="Arial" panose="020B0604020202020204" pitchFamily="34" charset="0"/>
              </a:rPr>
              <a:t>а) </a:t>
            </a:r>
            <a:r>
              <a:rPr lang="ru-RU" sz="1600" b="1" u="sng" dirty="0">
                <a:solidFill>
                  <a:srgbClr val="FF0000"/>
                </a:solidFill>
                <a:latin typeface="Arial" panose="020B0604020202020204" pitchFamily="34" charset="0"/>
                <a:cs typeface="Arial" panose="020B0604020202020204" pitchFamily="34" charset="0"/>
              </a:rPr>
              <a:t>заявка такого участника закупки содержит предложение о поставке лекарственных препаратов, все стадии производства которых, в том числе синтез молекулы </a:t>
            </a:r>
            <a:r>
              <a:rPr lang="ru-RU" sz="1600" b="1" dirty="0">
                <a:solidFill>
                  <a:srgbClr val="FF0000"/>
                </a:solidFill>
                <a:latin typeface="Arial" panose="020B0604020202020204" pitchFamily="34" charset="0"/>
                <a:cs typeface="Arial" panose="020B0604020202020204" pitchFamily="34" charset="0"/>
              </a:rPr>
              <a:t>действующего вещества </a:t>
            </a:r>
            <a:r>
              <a:rPr lang="ru-RU" sz="1600" dirty="0">
                <a:latin typeface="Arial" panose="020B0604020202020204" pitchFamily="34" charset="0"/>
                <a:cs typeface="Arial" panose="020B0604020202020204" pitchFamily="34" charset="0"/>
              </a:rPr>
              <a:t>при производстве фармацевтических субстанций, осуществляются </a:t>
            </a:r>
            <a:r>
              <a:rPr lang="ru-RU" sz="1600" u="sng" dirty="0">
                <a:latin typeface="Arial" panose="020B0604020202020204" pitchFamily="34" charset="0"/>
                <a:cs typeface="Arial" panose="020B0604020202020204" pitchFamily="34" charset="0"/>
              </a:rPr>
              <a:t>на территориях государств - членов ЕАЭС</a:t>
            </a:r>
            <a:r>
              <a:rPr lang="ru-RU" sz="1600" dirty="0">
                <a:latin typeface="Arial" panose="020B0604020202020204" pitchFamily="34" charset="0"/>
                <a:cs typeface="Arial" panose="020B0604020202020204" pitchFamily="34" charset="0"/>
              </a:rPr>
              <a:t>, и при этом сведения о таких фармацевтических субстанциях включены в государственный реестр лекарственных средств;</a:t>
            </a:r>
          </a:p>
          <a:p>
            <a:r>
              <a:rPr lang="ru-RU" sz="1600" dirty="0">
                <a:latin typeface="Arial" panose="020B0604020202020204" pitchFamily="34" charset="0"/>
                <a:cs typeface="Arial" panose="020B0604020202020204" pitchFamily="34" charset="0"/>
              </a:rPr>
              <a:t>б) заявка такого участника закупки соответствует требованиям документации о закупке;</a:t>
            </a:r>
          </a:p>
          <a:p>
            <a:r>
              <a:rPr lang="ru-RU" sz="1600" dirty="0">
                <a:latin typeface="Arial" panose="020B0604020202020204" pitchFamily="34" charset="0"/>
                <a:cs typeface="Arial" panose="020B0604020202020204" pitchFamily="34" charset="0"/>
              </a:rPr>
              <a:t>в) таким участником закупки предложена цена контракта, которая является наименьшей среди участников, заявки которых соответствуют совокупности условий, указанных в подпунктах "а" и "б" настоящего подпункта;</a:t>
            </a:r>
          </a:p>
          <a:p>
            <a:r>
              <a:rPr lang="ru-RU" sz="1600" dirty="0">
                <a:latin typeface="Arial" panose="020B0604020202020204" pitchFamily="34" charset="0"/>
                <a:cs typeface="Arial" panose="020B0604020202020204" pitchFamily="34" charset="0"/>
              </a:rPr>
              <a:t>г) </a:t>
            </a:r>
            <a:r>
              <a:rPr lang="ru-RU" sz="1600" b="1" dirty="0">
                <a:solidFill>
                  <a:srgbClr val="FF0000"/>
                </a:solidFill>
                <a:latin typeface="Arial" panose="020B0604020202020204" pitchFamily="34" charset="0"/>
                <a:cs typeface="Arial" panose="020B0604020202020204" pitchFamily="34" charset="0"/>
              </a:rPr>
              <a:t>таким участником закупки предложена цена контракта, которая не превышает более чем на 25 % наименьшее предложение о цене контракта </a:t>
            </a:r>
            <a:r>
              <a:rPr lang="ru-RU" sz="1600" dirty="0">
                <a:latin typeface="Arial" panose="020B0604020202020204" pitchFamily="34" charset="0"/>
                <a:cs typeface="Arial" panose="020B0604020202020204" pitchFamily="34" charset="0"/>
              </a:rPr>
              <a:t>в случае его подачи участником, заявка которого не соответствует условию, указанному в подпункте "а" настоящего подпункта.</a:t>
            </a:r>
          </a:p>
        </p:txBody>
      </p:sp>
    </p:spTree>
    <p:extLst>
      <p:ext uri="{BB962C8B-B14F-4D97-AF65-F5344CB8AC3E}">
        <p14:creationId xmlns:p14="http://schemas.microsoft.com/office/powerpoint/2010/main" val="255891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299" y="345609"/>
            <a:ext cx="8498520" cy="1015663"/>
          </a:xfrm>
        </p:spPr>
        <p:txBody>
          <a:bodyPr/>
          <a:lstStyle/>
          <a:p>
            <a:r>
              <a:rPr lang="ru-RU" dirty="0" smtClean="0"/>
              <a:t>Закупка проектных работ и инженерных изысканий в одном лоте возможна?</a:t>
            </a:r>
            <a:endParaRPr lang="ru-RU" dirty="0"/>
          </a:p>
        </p:txBody>
      </p:sp>
      <p:sp>
        <p:nvSpPr>
          <p:cNvPr id="5" name="Объект 2"/>
          <p:cNvSpPr txBox="1">
            <a:spLocks/>
          </p:cNvSpPr>
          <p:nvPr/>
        </p:nvSpPr>
        <p:spPr>
          <a:xfrm>
            <a:off x="540657" y="1724025"/>
            <a:ext cx="9755188" cy="2590800"/>
          </a:xfrm>
          <a:prstGeom prst="rect">
            <a:avLst/>
          </a:prstGeom>
          <a:solidFill>
            <a:schemeClr val="bg1">
              <a:lumMod val="95000"/>
            </a:schemeClr>
          </a:solidFill>
        </p:spPr>
        <p:txBody>
          <a:bodyPr/>
          <a:lstStyle>
            <a:lvl1pPr marL="0">
              <a:defRPr lang="ru-RU" dirty="0" smtClean="0">
                <a:latin typeface="Arial" panose="020B0604020202020204" pitchFamily="34" charset="0"/>
                <a:ea typeface="+mn-ea"/>
                <a:cs typeface="Arial" panose="020B0604020202020204" pitchFamily="34" charset="0"/>
              </a:defRPr>
            </a:lvl1pPr>
            <a:lvl2pPr marL="457200">
              <a:defRPr>
                <a:latin typeface="PTSansPro-CaptionBold" panose="020B0703020203020204" pitchFamily="34" charset="-52"/>
                <a:ea typeface="+mn-ea"/>
                <a:cs typeface="+mn-cs"/>
              </a:defRPr>
            </a:lvl2pPr>
            <a:lvl3pPr marL="914400">
              <a:defRPr>
                <a:latin typeface="PTSansPro-CaptionBold" panose="020B0703020203020204" pitchFamily="34" charset="-52"/>
                <a:ea typeface="+mn-ea"/>
                <a:cs typeface="+mn-cs"/>
              </a:defRPr>
            </a:lvl3pPr>
            <a:lvl4pPr marL="1371600">
              <a:defRPr>
                <a:latin typeface="PTSansPro-CaptionBold" panose="020B0703020203020204" pitchFamily="34" charset="-52"/>
                <a:ea typeface="+mn-ea"/>
                <a:cs typeface="+mn-cs"/>
              </a:defRPr>
            </a:lvl4pPr>
            <a:lvl5pPr marL="1828800">
              <a:defRPr>
                <a:latin typeface="PTSansPro-CaptionBold" panose="020B0703020203020204" pitchFamily="34" charset="-52"/>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ru-RU" sz="2000" b="1" kern="0" dirty="0" smtClean="0">
                <a:solidFill>
                  <a:sysClr val="windowText" lastClr="000000"/>
                </a:solidFill>
              </a:rPr>
              <a:t>Статья 48 </a:t>
            </a:r>
            <a:r>
              <a:rPr lang="ru-RU" sz="2000" b="1" kern="0" dirty="0" err="1" smtClean="0">
                <a:solidFill>
                  <a:sysClr val="windowText" lastClr="000000"/>
                </a:solidFill>
              </a:rPr>
              <a:t>ГрК</a:t>
            </a:r>
            <a:r>
              <a:rPr lang="ru-RU" sz="2000" b="1" kern="0" dirty="0" smtClean="0">
                <a:solidFill>
                  <a:sysClr val="windowText" lastClr="000000"/>
                </a:solidFill>
              </a:rPr>
              <a:t> РФ. Архитектурно-строительное проектирование </a:t>
            </a:r>
          </a:p>
          <a:p>
            <a:pPr algn="just"/>
            <a:endParaRPr lang="ru-RU" sz="2000" kern="0" dirty="0" smtClean="0">
              <a:solidFill>
                <a:sysClr val="windowText" lastClr="000000"/>
              </a:solidFill>
            </a:endParaRPr>
          </a:p>
          <a:p>
            <a:pPr algn="just"/>
            <a:r>
              <a:rPr lang="ru-RU" sz="2000" kern="0" dirty="0" smtClean="0">
                <a:solidFill>
                  <a:sysClr val="windowText" lastClr="000000"/>
                </a:solidFill>
              </a:rPr>
              <a:t>5.2. </a:t>
            </a:r>
            <a:r>
              <a:rPr lang="ru-RU" sz="2000" b="1" kern="0" dirty="0" smtClean="0">
                <a:solidFill>
                  <a:srgbClr val="0063A1"/>
                </a:solidFill>
              </a:rPr>
              <a:t>Договором подряда на подготовку проектной документации может быть предусмотрено задание на выполнение инженерных изысканий. </a:t>
            </a:r>
            <a:br>
              <a:rPr lang="ru-RU" sz="2000" b="1" kern="0" dirty="0" smtClean="0">
                <a:solidFill>
                  <a:srgbClr val="0063A1"/>
                </a:solidFill>
              </a:rPr>
            </a:br>
            <a:r>
              <a:rPr lang="ru-RU" sz="2000" kern="0" dirty="0" smtClean="0">
                <a:solidFill>
                  <a:schemeClr val="tx1"/>
                </a:solidFill>
              </a:rPr>
              <a:t>В этом случае указанное физическое или юридическое лицо осуществляет также организацию и координацию работ по инженерным изысканиям и несет ответственность за достоверность, качество и полноту выполненных инженерных изысканий.</a:t>
            </a:r>
          </a:p>
          <a:p>
            <a:endParaRPr lang="ru-RU" sz="2000" kern="0" dirty="0">
              <a:solidFill>
                <a:sysClr val="windowText" lastClr="000000"/>
              </a:solidFill>
            </a:endParaRPr>
          </a:p>
        </p:txBody>
      </p:sp>
      <p:sp>
        <p:nvSpPr>
          <p:cNvPr id="6" name="object 17"/>
          <p:cNvSpPr txBox="1"/>
          <p:nvPr/>
        </p:nvSpPr>
        <p:spPr>
          <a:xfrm>
            <a:off x="564243" y="4456077"/>
            <a:ext cx="701983" cy="772107"/>
          </a:xfrm>
          <a:prstGeom prst="rect">
            <a:avLst/>
          </a:prstGeom>
          <a:solidFill>
            <a:srgbClr val="CE171E"/>
          </a:solidFill>
        </p:spPr>
        <p:txBody>
          <a:bodyPr vert="horz" wrap="square" lIns="0" tIns="108000" rIns="0" bIns="108000" rtlCol="0">
            <a:spAutoFit/>
          </a:bodyPr>
          <a:lstStyle/>
          <a:p>
            <a:pPr algn="ctr">
              <a:lnSpc>
                <a:spcPct val="100000"/>
              </a:lnSpc>
              <a:spcBef>
                <a:spcPts val="1610"/>
              </a:spcBef>
            </a:pPr>
            <a:r>
              <a:rPr lang="ru-RU" sz="3600" b="1" dirty="0" smtClean="0">
                <a:solidFill>
                  <a:schemeClr val="bg1"/>
                </a:solidFill>
                <a:latin typeface="PTSansPro-CaptionBold"/>
                <a:cs typeface="PTSansPro-CaptionBold"/>
                <a:sym typeface="Wingdings" panose="05000000000000000000" pitchFamily="2" charset="2"/>
              </a:rPr>
              <a:t></a:t>
            </a:r>
            <a:endParaRPr sz="3600" b="1" dirty="0">
              <a:solidFill>
                <a:schemeClr val="bg1"/>
              </a:solidFill>
              <a:latin typeface="PTSansPro-CaptionBold"/>
              <a:cs typeface="PTSansPro-CaptionBold"/>
            </a:endParaRPr>
          </a:p>
        </p:txBody>
      </p:sp>
      <p:sp>
        <p:nvSpPr>
          <p:cNvPr id="7" name="object 18"/>
          <p:cNvSpPr txBox="1"/>
          <p:nvPr/>
        </p:nvSpPr>
        <p:spPr>
          <a:xfrm>
            <a:off x="1453096" y="4467225"/>
            <a:ext cx="8842749" cy="760959"/>
          </a:xfrm>
          <a:prstGeom prst="rect">
            <a:avLst/>
          </a:prstGeom>
          <a:solidFill>
            <a:srgbClr val="E6E7E8"/>
          </a:solidFill>
        </p:spPr>
        <p:txBody>
          <a:bodyPr vert="horz" wrap="square" lIns="180000" tIns="72000" rIns="180000" bIns="72000" rtlCol="0">
            <a:spAutoFit/>
          </a:bodyPr>
          <a:lstStyle/>
          <a:p>
            <a:pPr algn="just"/>
            <a:r>
              <a:rPr lang="ru-RU" sz="2000" b="1" dirty="0" smtClean="0"/>
              <a:t>Объединение указанных работ также предусмотрено типовым контрактом, утв. Приказом </a:t>
            </a:r>
            <a:r>
              <a:rPr lang="ru-RU" sz="2000" b="1" dirty="0"/>
              <a:t>Минстроя России от 05.07.2018 </a:t>
            </a:r>
            <a:r>
              <a:rPr lang="ru-RU" sz="2000" b="1" dirty="0" smtClean="0"/>
              <a:t>№ 397/</a:t>
            </a:r>
            <a:r>
              <a:rPr lang="ru-RU" sz="2000" b="1" dirty="0" err="1" smtClean="0"/>
              <a:t>пр</a:t>
            </a:r>
            <a:r>
              <a:rPr lang="ru-RU" sz="2000" b="1" dirty="0" smtClean="0"/>
              <a:t> (с 01.07.2019)</a:t>
            </a:r>
            <a:endParaRPr lang="ru-RU" sz="2000" b="1" dirty="0"/>
          </a:p>
        </p:txBody>
      </p:sp>
      <p:sp>
        <p:nvSpPr>
          <p:cNvPr id="8" name="object 5"/>
          <p:cNvSpPr txBox="1"/>
          <p:nvPr/>
        </p:nvSpPr>
        <p:spPr>
          <a:xfrm>
            <a:off x="630482" y="5752545"/>
            <a:ext cx="635744" cy="978574"/>
          </a:xfrm>
          <a:prstGeom prst="rect">
            <a:avLst/>
          </a:prstGeom>
          <a:solidFill>
            <a:srgbClr val="0063A1"/>
          </a:solidFill>
        </p:spPr>
        <p:txBody>
          <a:bodyPr vert="horz" wrap="square" lIns="0" tIns="204470" rIns="0" bIns="216000" rtlCol="0">
            <a:spAutoFit/>
          </a:bodyPr>
          <a:lstStyle/>
          <a:p>
            <a:pPr marL="169545">
              <a:lnSpc>
                <a:spcPct val="100000"/>
              </a:lnSpc>
              <a:spcBef>
                <a:spcPts val="1610"/>
              </a:spcBef>
            </a:pPr>
            <a:r>
              <a:rPr sz="3600" b="1" dirty="0">
                <a:solidFill>
                  <a:srgbClr val="FFFFFF"/>
                </a:solidFill>
                <a:latin typeface="PTSansPro-CaptionBold"/>
                <a:cs typeface="PTSansPro-CaptionBold"/>
              </a:rPr>
              <a:t>?</a:t>
            </a:r>
            <a:endParaRPr sz="3600" dirty="0">
              <a:latin typeface="PTSansPro-CaptionBold"/>
              <a:cs typeface="PTSansPro-CaptionBold"/>
            </a:endParaRPr>
          </a:p>
        </p:txBody>
      </p:sp>
      <p:sp>
        <p:nvSpPr>
          <p:cNvPr id="9" name="object 18"/>
          <p:cNvSpPr txBox="1"/>
          <p:nvPr/>
        </p:nvSpPr>
        <p:spPr>
          <a:xfrm>
            <a:off x="1414771" y="5763079"/>
            <a:ext cx="8881074" cy="962105"/>
          </a:xfrm>
          <a:prstGeom prst="rect">
            <a:avLst/>
          </a:prstGeom>
          <a:solidFill>
            <a:srgbClr val="E6E7E8"/>
          </a:solidFill>
        </p:spPr>
        <p:txBody>
          <a:bodyPr vert="horz" wrap="square" lIns="216000" tIns="324000" rIns="0" bIns="324000" rtlCol="0">
            <a:spAutoFit/>
          </a:bodyPr>
          <a:lstStyle/>
          <a:p>
            <a:r>
              <a:rPr lang="ru-RU" sz="2000" b="1" dirty="0" smtClean="0"/>
              <a:t>КАК БЫТЬ С УСТАНОВЛЕНИЕМ ТРЕБОВАНИЙ К УЧАСТНИКАМ ЗАКУПКИ?</a:t>
            </a:r>
            <a:endParaRPr lang="ru-RU" sz="2000" b="1" dirty="0"/>
          </a:p>
        </p:txBody>
      </p:sp>
    </p:spTree>
    <p:extLst>
      <p:ext uri="{BB962C8B-B14F-4D97-AF65-F5344CB8AC3E}">
        <p14:creationId xmlns:p14="http://schemas.microsoft.com/office/powerpoint/2010/main" val="329961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935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11473</TotalTime>
  <Words>10007</Words>
  <Application>Microsoft Office PowerPoint</Application>
  <PresentationFormat>Произвольный</PresentationFormat>
  <Paragraphs>792</Paragraphs>
  <Slides>90</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90</vt:i4>
      </vt:variant>
    </vt:vector>
  </HeadingPairs>
  <TitlesOfParts>
    <vt:vector size="96" baseType="lpstr">
      <vt:lpstr>Arial</vt:lpstr>
      <vt:lpstr>Calibri</vt:lpstr>
      <vt:lpstr>PTSansPro-Caption</vt:lpstr>
      <vt:lpstr>PTSansPro-CaptionBold</vt:lpstr>
      <vt:lpstr>Wingdings</vt:lpstr>
      <vt:lpstr>Office Theme</vt:lpstr>
      <vt:lpstr> Особенности осуществления закупок  в сфере строительства</vt:lpstr>
      <vt:lpstr>Требование к членству СРО в отношении генподрядчиков</vt:lpstr>
      <vt:lpstr>Чем подтверждается членство СРО?</vt:lpstr>
      <vt:lpstr>На какую дату должна действовать выписка?</vt:lpstr>
      <vt:lpstr>Дополнительные требования к членам СРО, участвующим в конкурентных закупках</vt:lpstr>
      <vt:lpstr>Два компенсационных фонда в СРО: на какой смотрим?</vt:lpstr>
      <vt:lpstr>Два компенсационных фонда в СРО: на какой смотрим? </vt:lpstr>
      <vt:lpstr>Два компенсационных фонда в СРО: на какой смотрим?</vt:lpstr>
      <vt:lpstr>Закупка проектных работ и инженерных изысканий в одном лоте возможна?</vt:lpstr>
      <vt:lpstr>Разработка рабочей документации –  это проектные работы?</vt:lpstr>
      <vt:lpstr>Разработка сметной документации –  это проектные работы?</vt:lpstr>
      <vt:lpstr>Разработка сметной документации требует членство СРО?</vt:lpstr>
      <vt:lpstr>Только сметы достаточно для закупки работ по капитальному ремонту?</vt:lpstr>
      <vt:lpstr>Только сметы достаточно для закупки работ по капитальному ремонту?</vt:lpstr>
      <vt:lpstr>Только сметы достаточно для закупки работ по капитальному ремонту?</vt:lpstr>
      <vt:lpstr>Только сметы достаточно для закупки работ по капитальному ремонту?</vt:lpstr>
      <vt:lpstr>Как отличить капитальный ремонт  от текущего?</vt:lpstr>
      <vt:lpstr>Что необходимо учесть при закупках работ по разработке проектной документации?</vt:lpstr>
      <vt:lpstr>Строительный контроль требует членства СРО?</vt:lpstr>
      <vt:lpstr>Строительный контроль требует членства СРО?</vt:lpstr>
      <vt:lpstr>Закупка услуг авторского надзора</vt:lpstr>
      <vt:lpstr>Авторские права неотчуждаемы!</vt:lpstr>
      <vt:lpstr>Как закупить услуги авторского надзора?</vt:lpstr>
      <vt:lpstr>Как закупать авторский надзор, если автор проекта отказывается от его осуществления?</vt:lpstr>
      <vt:lpstr>Автора нельзя заставить осуществлять авторский надзор</vt:lpstr>
      <vt:lpstr>Как закупать авторский надзор, если автор проекта отказывается от его осуществления?</vt:lpstr>
      <vt:lpstr>Установление дополнительных требований к участникам закупки  по Закону № 44-ФЗ</vt:lpstr>
      <vt:lpstr>ПРИЛОЖЕНИЕ 1 к ПП РФ от 04.02.2015 № 99– вид работ (2): с учетом изменений, внесенных в ППРФ от 21.03.19 № 294</vt:lpstr>
      <vt:lpstr>ПРИЛОЖЕНИЕ 1 к ПП РФ от 04.02.2015 № 99– вид работ (2.1): с учетом изменений, внесенных в ППРФ от 21.03.19 № 294</vt:lpstr>
      <vt:lpstr>ПРИЛОЖЕНИЕ 1 к ПП РФ от 04.02.2015 № 99– вид работ (2.2 и 2.3): с учетом изменений, внесенных в ППРФ от 21.03.19 № 294</vt:lpstr>
      <vt:lpstr>Новый подход в проверке  доп. требований с 01.07.2019</vt:lpstr>
      <vt:lpstr>Презентация PowerPoint</vt:lpstr>
      <vt:lpstr>Сметное ценообразование при закупках строительных работ и государственная экспертиза</vt:lpstr>
      <vt:lpstr>Понятие сметной стоимости строительства</vt:lpstr>
      <vt:lpstr>Определение сметной стоимости строительства</vt:lpstr>
      <vt:lpstr>Письмо Минстроя России  от 21.01.2019 N 1225-ОД/08</vt:lpstr>
      <vt:lpstr>ПП РФ от 18.05.2009 № 427</vt:lpstr>
      <vt:lpstr>ПП РФ от 18.05.2009 № 427</vt:lpstr>
      <vt:lpstr>ОБОСНОВАНИЕ СТРОИТЕЛЬНЫХ ЗАКУПОК ПРИ ПЛАНИРОВАНИИ до 01.01.2020 (44-ФЗ)</vt:lpstr>
      <vt:lpstr>Правила описания объекта закупки (составление технического задания)</vt:lpstr>
      <vt:lpstr>Проектная документация на сайте должна  быть размещена в полном объеме </vt:lpstr>
      <vt:lpstr>Проектная документация и  ст. 33 Закона № 44-ФЗ с 01.07.2019</vt:lpstr>
      <vt:lpstr>Технологическое оборудование,  СМР и сметная документация</vt:lpstr>
      <vt:lpstr>Какое оборудования неразрывно связано с СМР, а какое нет</vt:lpstr>
      <vt:lpstr>Практические вопросы составления и исполнения контракта (договора)</vt:lpstr>
      <vt:lpstr>ОСНОВНЫЕ ОСОБЕННОСТИ КОНТРАКТОВ СОБЕННОСТИ КОНТРАКТОВ НА ЗАКУПКУ СТРОИТЕЛЬНЫХ РАБОТ В РАМКАХ 44-ФЗ</vt:lpstr>
      <vt:lpstr>* Постановление Правительства РФ  от 12.05.2017 № 563 - действует с 1 июля 2017 г.</vt:lpstr>
      <vt:lpstr>* Постановление Правительства РФ от 12.05.2017 № 563  Формула цены контракта: </vt:lpstr>
      <vt:lpstr>Постановление Правительства РФ  от 12.05.2017 № 563  Административная практика</vt:lpstr>
      <vt:lpstr> ** ВИДЫ И ОБЪЕМЫ РАБОТ по строительству, реконструкции ОКС, которые подрядчик обязан выполнить самостоятельно без привлечения других лиц к исполнению своих обязательств по государственному и (или) муниципальному контрактам  </vt:lpstr>
      <vt:lpstr>Увеличение цены контракта (НДС 20%) (п.54 ст.112 Закона № 44-ФЗ)</vt:lpstr>
      <vt:lpstr>Типовые контракты в сфере строительства по Закону № 44-ФЗ</vt:lpstr>
      <vt:lpstr>Основные вопросы  по типовым контрактам</vt:lpstr>
      <vt:lpstr>Изменение условий контракта  с 01.07.2019 (ст. 95)</vt:lpstr>
      <vt:lpstr>Изменение условий контракта  с 01.07.2019 (ст. 95)</vt:lpstr>
      <vt:lpstr>Изменение условий контракта  с 01.07.2019 (ст. 95)</vt:lpstr>
      <vt:lpstr>Письмо Минстроя России от 18.10.2018 N 42269-ОД/08 «По вопросу внесения изменений в проектную документацию»</vt:lpstr>
      <vt:lpstr>Основные вопросы  по типовым контрактам</vt:lpstr>
      <vt:lpstr>Основные вопросы  по типовым контрактам</vt:lpstr>
      <vt:lpstr>Основные вопросы по типовым контрактам</vt:lpstr>
      <vt:lpstr>из постановления Правительства РФ  от 30.08.2017 № 1042</vt:lpstr>
      <vt:lpstr>Стоимость этапов работ</vt:lpstr>
      <vt:lpstr>Приказ Минстроя России от 05.06.2018 № 336/пр</vt:lpstr>
      <vt:lpstr>Пример графика выполнения  работ в ПД</vt:lpstr>
      <vt:lpstr>Презентация PowerPoint</vt:lpstr>
      <vt:lpstr>Приказ Минстроя России  от 05.06.2018 № 336/пр</vt:lpstr>
      <vt:lpstr>Пример заполнения</vt:lpstr>
      <vt:lpstr>График оплаты выполненных работ</vt:lpstr>
      <vt:lpstr>Пример заполнения</vt:lpstr>
      <vt:lpstr>ИМПОРТОЗАМЕЩЕНИЕ ПРИ ОСУЩЕСТВЛЕНИИ ЗАКУПОК </vt:lpstr>
      <vt:lpstr>МЕХАНИЗМЫ ИМПОРТОЗАМЕЩЕНИЯ</vt:lpstr>
      <vt:lpstr>МЕХАНИЗМЫ ИМПОРТОЗАМЕЩЕНИЯ</vt:lpstr>
      <vt:lpstr>Презентация PowerPoint</vt:lpstr>
      <vt:lpstr>Презентация PowerPoint</vt:lpstr>
      <vt:lpstr>Реестр Евразийского ПО с 9 апреля 2019 года http://eac-reestr.digital.gov.ru/reestr/</vt:lpstr>
      <vt:lpstr>ЗАПРЕТ – ПРОГРАММНОЕ ОБЕСПЕЧЕНИЕ (ППРФ от 16 ноября 2015 г. № 1236)</vt:lpstr>
      <vt:lpstr>ЗАПРЕТ – ПРОГРАММНОЕ ОБЕСПЕЧЕНИЕ (ППРФ от 16 ноября 2015 г. № 1236)</vt:lpstr>
      <vt:lpstr>Презентация PowerPoint</vt:lpstr>
      <vt:lpstr>ПОЗИЦИЯ ВС РФ ПО ЗАКУПКЕ УСТАНОВЛЕННОГО ПО</vt:lpstr>
      <vt:lpstr>ЗАПРЕТ - ТОВАРЫ МАШИНОСТРОЕНИЯ + ЛИЗИНГ, если предмет лизинга приобретается в собственность (ППРФ от 14 июля 2014 г. № 656) </vt:lpstr>
      <vt:lpstr>ЗАПРЕТ - ТОВАРЫ ЛЕГКОЙ ПРОМЫШЛЕННОСТИ (ППРФ от 11 августа 2014 г. № 791) </vt:lpstr>
      <vt:lpstr>ЗАПРЕТ - ТОВАРЫ ЛЕГКОЙ ПРОМЫШЛЕННОСТИ (ППРФ от 11 августа 2014 г. № 791) </vt:lpstr>
      <vt:lpstr>ОГРАНИЧЕНИЯ ДОПУСКА  («3 ЛИШНИЙ»)</vt:lpstr>
      <vt:lpstr>ОГРАНИЧЕНИЯ ДОПУСКА ИНОСТРАННОЙ ПРОДУКЦИИ («ТРЕТИЙ ЛИШНИЙ»)</vt:lpstr>
      <vt:lpstr>ПОСТАНОВЛЕНИЕ ПРАВИТЕЛЬСТВА РФ  ОТ 04.12.2017 № 1469 – c 14.12.2017 по 14.12.2019</vt:lpstr>
      <vt:lpstr>Презентация PowerPoint</vt:lpstr>
      <vt:lpstr>Презентация PowerPoint</vt:lpstr>
      <vt:lpstr>ПРИКАЗ МИНФИНА РОССИИ ОТ 04.06.2018 № 126Н</vt:lpstr>
      <vt:lpstr>ПРИКАЗ МИНФИНА РОССИИ ОТ 04.06.2018 № 126Н</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НОРМИРОВАНИЕ В СФЕРЕ ЗАКУПОК.  ПРАВИЛА ОПИСАНИЯ ОБЪЕКТА ЗАКУПКИ</dc:title>
  <dc:creator>Andrey Eremishin</dc:creator>
  <cp:lastModifiedBy>Евсташенков Александр Николаевич</cp:lastModifiedBy>
  <cp:revision>502</cp:revision>
  <cp:lastPrinted>2017-04-06T14:31:20Z</cp:lastPrinted>
  <dcterms:created xsi:type="dcterms:W3CDTF">2015-11-25T18:37:26Z</dcterms:created>
  <dcterms:modified xsi:type="dcterms:W3CDTF">2019-05-20T10:52:31Z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2015-11-25T00:00:00Z</vt:filetime>
  </property>
  <property fmtid="{D5CDD505-2E9C-101B-9397-08002B2CF9AE}" pid="3" name="Creator">
    <vt:lpwstr>Adobe InDesign CC 2015 (Windows)</vt:lpwstr>
  </property>
  <property fmtid="{D5CDD505-2E9C-101B-9397-08002B2CF9AE}" pid="4" name="LastSaved">
    <vt:filetime>2015-11-25T00:00:00Z</vt:filetime>
  </property>
</Properties>
</file>